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6" r:id="rId6"/>
    <p:sldMasterId id="2147483731" r:id="rId7"/>
    <p:sldMasterId id="2147483754" r:id="rId8"/>
  </p:sldMasterIdLst>
  <p:notesMasterIdLst>
    <p:notesMasterId r:id="rId33"/>
  </p:notesMasterIdLst>
  <p:handoutMasterIdLst>
    <p:handoutMasterId r:id="rId34"/>
  </p:handoutMasterIdLst>
  <p:sldIdLst>
    <p:sldId id="256" r:id="rId9"/>
    <p:sldId id="257" r:id="rId10"/>
    <p:sldId id="336" r:id="rId11"/>
    <p:sldId id="322" r:id="rId12"/>
    <p:sldId id="323" r:id="rId13"/>
    <p:sldId id="328" r:id="rId14"/>
    <p:sldId id="329" r:id="rId15"/>
    <p:sldId id="335" r:id="rId16"/>
    <p:sldId id="325" r:id="rId17"/>
    <p:sldId id="330" r:id="rId18"/>
    <p:sldId id="327" r:id="rId19"/>
    <p:sldId id="318" r:id="rId20"/>
    <p:sldId id="338" r:id="rId21"/>
    <p:sldId id="337" r:id="rId22"/>
    <p:sldId id="339" r:id="rId23"/>
    <p:sldId id="340" r:id="rId24"/>
    <p:sldId id="341" r:id="rId25"/>
    <p:sldId id="334" r:id="rId26"/>
    <p:sldId id="342" r:id="rId27"/>
    <p:sldId id="343" r:id="rId28"/>
    <p:sldId id="344" r:id="rId29"/>
    <p:sldId id="345" r:id="rId30"/>
    <p:sldId id="266" r:id="rId31"/>
    <p:sldId id="267" r:id="rId32"/>
  </p:sldIdLst>
  <p:sldSz cx="9144000" cy="6858000" type="screen4x3"/>
  <p:notesSz cx="6858000" cy="9144000"/>
  <p:embeddedFontLst>
    <p:embeddedFont>
      <p:font typeface="Calibri" pitchFamily="34" charset="0"/>
      <p:regular r:id="rId35"/>
      <p:bold r:id="rId36"/>
      <p:italic r:id="rId37"/>
      <p:boldItalic r:id="rId38"/>
    </p:embeddedFont>
    <p:embeddedFont>
      <p:font typeface="Georgia" pitchFamily="18" charset="0"/>
      <p:regular r:id="rId39"/>
      <p:bold r:id="rId40"/>
      <p:italic r:id="rId41"/>
      <p:boldItalic r:id="rId42"/>
    </p:embeddedFont>
    <p:embeddedFont>
      <p:font typeface="Candara" pitchFamily="34" charset="0"/>
      <p:regular r:id="rId43"/>
      <p:bold r:id="rId44"/>
      <p:italic r:id="rId45"/>
      <p:boldItalic r:id="rId46"/>
    </p:embeddedFont>
    <p:embeddedFont>
      <p:font typeface="ＭＳ Ｐゴシック" pitchFamily="34" charset="-128"/>
      <p:regular r:id="rId47"/>
    </p:embeddedFont>
    <p:embeddedFont>
      <p:font typeface="Verdana"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82238" autoAdjust="0"/>
  </p:normalViewPr>
  <p:slideViewPr>
    <p:cSldViewPr snapToGrid="0" showGuides="1">
      <p:cViewPr>
        <p:scale>
          <a:sx n="66" d="100"/>
          <a:sy n="66" d="100"/>
        </p:scale>
        <p:origin x="-1482" y="-72"/>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92"/>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5.fntdata"/><Relationship Id="rId21" Type="http://schemas.openxmlformats.org/officeDocument/2006/relationships/slide" Target="slides/slide13.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Master" Target="slideMasters/slideMaster5.xml"/><Relationship Id="rId51" Type="http://schemas.openxmlformats.org/officeDocument/2006/relationships/font" Target="fonts/font17.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smtClean="0">
                <a:latin typeface="Arial" panose="020B0604020202020204" pitchFamily="34" charset="0"/>
                <a:ea typeface="ＭＳ Ｐゴシック" pitchFamily="34" charset="-128"/>
                <a:cs typeface="Arial" panose="020B0604020202020204" pitchFamily="34" charset="0"/>
              </a:rPr>
              <a:t>Docker</a:t>
            </a:r>
            <a:r>
              <a:rPr lang="en-US" sz="900" b="0" baseline="0" dirty="0" smtClean="0">
                <a:latin typeface="Arial" panose="020B0604020202020204" pitchFamily="34" charset="0"/>
                <a:ea typeface="ＭＳ Ｐゴシック" pitchFamily="34" charset="-128"/>
                <a:cs typeface="Arial" panose="020B0604020202020204" pitchFamily="34" charset="0"/>
              </a:rPr>
              <a:t> container</a:t>
            </a:r>
            <a:r>
              <a:rPr lang="en-US" sz="900" b="0" dirty="0" smtClean="0">
                <a:latin typeface="Arial" panose="020B0604020202020204" pitchFamily="34" charset="0"/>
                <a:ea typeface="ＭＳ Ｐゴシック" pitchFamily="34" charset="-128"/>
                <a:cs typeface="Arial" panose="020B0604020202020204" pitchFamily="34" charset="0"/>
              </a:rPr>
              <a:t>                                                                                                                       Introduction to</a:t>
            </a:r>
            <a:r>
              <a:rPr lang="en-US" sz="900" b="0" baseline="0" dirty="0" smtClean="0">
                <a:latin typeface="Arial" panose="020B0604020202020204" pitchFamily="34" charset="0"/>
                <a:ea typeface="ＭＳ Ｐゴシック" pitchFamily="34" charset="-128"/>
                <a:cs typeface="Arial" panose="020B0604020202020204" pitchFamily="34" charset="0"/>
              </a:rPr>
              <a:t> Docker</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Developer can create</a:t>
            </a:r>
            <a:r>
              <a:rPr lang="en-US" sz="1000" b="0" i="0" kern="1200" baseline="0" dirty="0" smtClean="0">
                <a:solidFill>
                  <a:schemeClr val="tx1"/>
                </a:solidFill>
                <a:effectLst/>
                <a:latin typeface="Arial" panose="020B0604020202020204" pitchFamily="34" charset="0"/>
                <a:ea typeface="+mn-ea"/>
                <a:cs typeface="Arial" pitchFamily="34" charset="0"/>
              </a:rPr>
              <a:t> the application and package the SW  into to Docker container and he will not worry about where and in which platform this package will be deployed. The complete deployment will be taken care by Docker.</a:t>
            </a:r>
            <a:endParaRPr lang="en-IN" dirty="0"/>
          </a:p>
        </p:txBody>
      </p:sp>
    </p:spTree>
    <p:extLst>
      <p:ext uri="{BB962C8B-B14F-4D97-AF65-F5344CB8AC3E}">
        <p14:creationId xmlns:p14="http://schemas.microsoft.com/office/powerpoint/2010/main" val="2256619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We can manage our infrastructure in the same ways as we manage our applications. The Docker is like a virtual machine but creating a new whole virtual machine; it allows us to use the same Linux kernel.</a:t>
            </a:r>
            <a:endParaRPr lang="en-IN" dirty="0"/>
          </a:p>
        </p:txBody>
      </p:sp>
    </p:spTree>
    <p:extLst>
      <p:ext uri="{BB962C8B-B14F-4D97-AF65-F5344CB8AC3E}">
        <p14:creationId xmlns:p14="http://schemas.microsoft.com/office/powerpoint/2010/main" val="168934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IN" dirty="0" smtClean="0"/>
              <a:t>Hypervisor – It is a SW which helps to create multiple VM s on a Host OS.</a:t>
            </a:r>
          </a:p>
          <a:p>
            <a:r>
              <a:rPr lang="en-IN" dirty="0" smtClean="0"/>
              <a:t>Each VM has it’s own O/S and it doesn’t use the Host Operating System(O/S)</a:t>
            </a:r>
          </a:p>
          <a:p>
            <a:r>
              <a:rPr lang="en-IN" dirty="0" smtClean="0"/>
              <a:t>It could be a overhead for Host platform </a:t>
            </a:r>
          </a:p>
          <a:p>
            <a:r>
              <a:rPr lang="en-IN" dirty="0" smtClean="0"/>
              <a:t>We also need to provide</a:t>
            </a:r>
            <a:r>
              <a:rPr lang="en-IN" baseline="0" dirty="0" smtClean="0"/>
              <a:t> a separate Space , RAM for Each VM , which is a lot of wastage of Memory and space</a:t>
            </a:r>
          </a:p>
          <a:p>
            <a:endParaRPr lang="en-IN" baseline="0" dirty="0" smtClean="0"/>
          </a:p>
          <a:p>
            <a:r>
              <a:rPr lang="en-US" sz="1000" dirty="0" smtClean="0">
                <a:latin typeface="Verdana" panose="020B0604030504040204" pitchFamily="34" charset="0"/>
                <a:ea typeface="Verdana" panose="020B0604030504040204" pitchFamily="34" charset="0"/>
                <a:cs typeface="Verdana" panose="020B0604030504040204" pitchFamily="34" charset="0"/>
              </a:rPr>
              <a:t>Guest Operating System :-  It means more   wasted resources</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latin typeface="Verdana" panose="020B0604030504040204" pitchFamily="34" charset="0"/>
                <a:ea typeface="Verdana" panose="020B0604030504040204" pitchFamily="34" charset="0"/>
                <a:cs typeface="Verdana" panose="020B0604030504040204" pitchFamily="34" charset="0"/>
              </a:rPr>
              <a:t>Application Portability also not sure</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000" dirty="0" smtClean="0">
              <a:latin typeface="Verdana" panose="020B0604030504040204" pitchFamily="34" charset="0"/>
              <a:ea typeface="Verdana" panose="020B0604030504040204" pitchFamily="34" charset="0"/>
              <a:cs typeface="Verdana" panose="020B0604030504040204" pitchFamily="34" charset="0"/>
            </a:endParaRPr>
          </a:p>
          <a:p>
            <a:endParaRPr lang="en-IN" baseline="0" dirty="0" smtClean="0"/>
          </a:p>
          <a:p>
            <a:r>
              <a:rPr lang="en-IN" dirty="0" smtClean="0"/>
              <a:t> </a:t>
            </a:r>
            <a:endParaRPr lang="en-IN" dirty="0"/>
          </a:p>
        </p:txBody>
      </p:sp>
    </p:spTree>
    <p:extLst>
      <p:ext uri="{BB962C8B-B14F-4D97-AF65-F5344CB8AC3E}">
        <p14:creationId xmlns:p14="http://schemas.microsoft.com/office/powerpoint/2010/main" val="201777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Here no </a:t>
            </a:r>
            <a:r>
              <a:rPr lang="en-IN" dirty="0" smtClean="0"/>
              <a:t>Hypervisor but Container</a:t>
            </a:r>
            <a:r>
              <a:rPr lang="en-IN" baseline="0" dirty="0" smtClean="0"/>
              <a:t> Engine is there and In App , there is no guest O/S but dependency of App are there.</a:t>
            </a:r>
          </a:p>
          <a:p>
            <a:endParaRPr lang="en-IN" baseline="0" dirty="0" smtClean="0"/>
          </a:p>
          <a:p>
            <a:r>
              <a:rPr lang="en-IN" baseline="0" dirty="0" smtClean="0"/>
              <a:t>Here there are no wastage of memory and the load on Host O/S is less .</a:t>
            </a:r>
          </a:p>
          <a:p>
            <a:endParaRPr lang="en-IN" baseline="0" dirty="0" smtClean="0"/>
          </a:p>
          <a:p>
            <a:r>
              <a:rPr lang="en-IN" baseline="0" dirty="0" smtClean="0"/>
              <a:t>In some scenario where we work on Window O/S and launching a Linux Machine on Window platform , VM is required</a:t>
            </a:r>
          </a:p>
          <a:p>
            <a:endParaRPr lang="en-IN" altLang="en-US" baseline="0" dirty="0" smtClean="0"/>
          </a:p>
          <a:p>
            <a:endParaRPr lang="en-US" altLang="en-US" dirty="0" smtClean="0"/>
          </a:p>
        </p:txBody>
      </p:sp>
      <p:sp>
        <p:nvSpPr>
          <p:cNvPr id="40964"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28BB3A-696F-4E2A-ADCF-6E832535C8C2}" type="slidenum">
              <a:rPr lang="en-US" altLang="en-US" smtClean="0"/>
              <a:pPr/>
              <a:t>13</a:t>
            </a:fld>
            <a:endParaRPr lang="en-US" altLang="en-US" dirty="0" smtClean="0"/>
          </a:p>
        </p:txBody>
      </p:sp>
    </p:spTree>
    <p:extLst>
      <p:ext uri="{BB962C8B-B14F-4D97-AF65-F5344CB8AC3E}">
        <p14:creationId xmlns:p14="http://schemas.microsoft.com/office/powerpoint/2010/main" val="42395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Each those Guest instances are called as Container</a:t>
            </a:r>
          </a:p>
          <a:p>
            <a:endParaRPr lang="en-US" dirty="0" smtClean="0"/>
          </a:p>
          <a:p>
            <a:r>
              <a:rPr lang="en-US" dirty="0" smtClean="0"/>
              <a:t>Each those Container has it’s own</a:t>
            </a:r>
          </a:p>
          <a:p>
            <a:pPr lvl="1"/>
            <a:r>
              <a:rPr lang="en-US" dirty="0" smtClean="0"/>
              <a:t>Root File system</a:t>
            </a:r>
          </a:p>
          <a:p>
            <a:pPr lvl="1"/>
            <a:r>
              <a:rPr lang="en-US" dirty="0" smtClean="0"/>
              <a:t>Processes</a:t>
            </a:r>
          </a:p>
          <a:p>
            <a:pPr lvl="1"/>
            <a:r>
              <a:rPr lang="en-US" dirty="0" smtClean="0"/>
              <a:t>Memory</a:t>
            </a:r>
          </a:p>
          <a:p>
            <a:pPr lvl="1"/>
            <a:r>
              <a:rPr lang="en-US" dirty="0" smtClean="0"/>
              <a:t>Devices</a:t>
            </a:r>
          </a:p>
          <a:p>
            <a:pPr lvl="1"/>
            <a:r>
              <a:rPr lang="en-US" dirty="0" smtClean="0"/>
              <a:t>Network port etc.</a:t>
            </a:r>
            <a:br>
              <a:rPr lang="en-US" dirty="0" smtClean="0"/>
            </a:br>
            <a:endParaRPr lang="en-US" dirty="0" smtClean="0"/>
          </a:p>
          <a:p>
            <a:endParaRPr lang="en-IN" dirty="0"/>
          </a:p>
        </p:txBody>
      </p:sp>
    </p:spTree>
    <p:extLst>
      <p:ext uri="{BB962C8B-B14F-4D97-AF65-F5344CB8AC3E}">
        <p14:creationId xmlns:p14="http://schemas.microsoft.com/office/powerpoint/2010/main" val="2609614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931837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latin typeface="Verdana" panose="020B0604030504040204" pitchFamily="34" charset="0"/>
                <a:ea typeface="Verdana" panose="020B0604030504040204" pitchFamily="34" charset="0"/>
                <a:cs typeface="Verdana" panose="020B0604030504040204" pitchFamily="34" charset="0"/>
              </a:rPr>
              <a:t>As per the requirement Container consume memory , RAM</a:t>
            </a:r>
          </a:p>
          <a:p>
            <a:endParaRPr lang="en-IN" dirty="0"/>
          </a:p>
        </p:txBody>
      </p:sp>
    </p:spTree>
    <p:extLst>
      <p:ext uri="{BB962C8B-B14F-4D97-AF65-F5344CB8AC3E}">
        <p14:creationId xmlns:p14="http://schemas.microsoft.com/office/powerpoint/2010/main" val="358778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1" i="0" kern="1200" dirty="0" smtClean="0">
                <a:solidFill>
                  <a:schemeClr val="tx1"/>
                </a:solidFill>
                <a:effectLst/>
                <a:latin typeface="Arial" panose="020B0604020202020204" pitchFamily="34" charset="0"/>
                <a:ea typeface="+mn-ea"/>
                <a:cs typeface="Arial" pitchFamily="34" charset="0"/>
              </a:rPr>
              <a:t>Docker Client</a:t>
            </a:r>
            <a:r>
              <a:rPr lang="en-US" sz="1000" b="0" i="0" kern="1200" dirty="0" smtClean="0">
                <a:solidFill>
                  <a:schemeClr val="tx1"/>
                </a:solidFill>
                <a:effectLst/>
                <a:latin typeface="Arial" panose="020B0604020202020204" pitchFamily="34" charset="0"/>
                <a:ea typeface="+mn-ea"/>
                <a:cs typeface="Arial" pitchFamily="34" charset="0"/>
              </a:rPr>
              <a:t> : It could be a Command line Prompt</a:t>
            </a:r>
            <a:endParaRPr lang="en-IN" dirty="0"/>
          </a:p>
        </p:txBody>
      </p:sp>
    </p:spTree>
    <p:extLst>
      <p:ext uri="{BB962C8B-B14F-4D97-AF65-F5344CB8AC3E}">
        <p14:creationId xmlns:p14="http://schemas.microsoft.com/office/powerpoint/2010/main" val="1384418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IN" sz="1800" dirty="0" smtClean="0">
                <a:latin typeface="Verdana" panose="020B0604030504040204" pitchFamily="34" charset="0"/>
                <a:ea typeface="Verdana" panose="020B0604030504040204" pitchFamily="34" charset="0"/>
                <a:cs typeface="Verdana" panose="020B0604030504040204" pitchFamily="34" charset="0"/>
              </a:rPr>
              <a:t>The Docker Daemon Server receives the commands from Docker</a:t>
            </a:r>
            <a:r>
              <a:rPr lang="en-IN" sz="1800" baseline="0" dirty="0" smtClean="0">
                <a:latin typeface="Verdana" panose="020B0604030504040204" pitchFamily="34" charset="0"/>
                <a:ea typeface="Verdana" panose="020B0604030504040204" pitchFamily="34" charset="0"/>
                <a:cs typeface="Verdana" panose="020B0604030504040204" pitchFamily="34" charset="0"/>
              </a:rPr>
              <a:t> Client through CLI or REST API,s. and builds , run and distributed the container</a:t>
            </a:r>
          </a:p>
          <a:p>
            <a:endParaRPr lang="en-IN" sz="1800" baseline="0" dirty="0" smtClean="0">
              <a:latin typeface="Verdana" panose="020B0604030504040204" pitchFamily="34" charset="0"/>
              <a:ea typeface="Verdana" panose="020B0604030504040204" pitchFamily="34" charset="0"/>
              <a:cs typeface="Verdana" panose="020B0604030504040204" pitchFamily="34" charset="0"/>
            </a:endParaRPr>
          </a:p>
          <a:p>
            <a:r>
              <a:rPr lang="en-IN" sz="1800" baseline="0" dirty="0" smtClean="0">
                <a:latin typeface="Verdana" panose="020B0604030504040204" pitchFamily="34" charset="0"/>
                <a:ea typeface="Verdana" panose="020B0604030504040204" pitchFamily="34" charset="0"/>
                <a:cs typeface="Verdana" panose="020B0604030504040204" pitchFamily="34" charset="0"/>
              </a:rPr>
              <a:t>Docker Client and Server may be located in Same Host or in a different Host machine</a:t>
            </a:r>
          </a:p>
          <a:p>
            <a:endParaRPr lang="en-IN" sz="1800" baseline="0" dirty="0" smtClean="0">
              <a:latin typeface="Verdana" panose="020B0604030504040204" pitchFamily="34" charset="0"/>
              <a:ea typeface="Verdana" panose="020B0604030504040204" pitchFamily="34" charset="0"/>
              <a:cs typeface="Verdana" panose="020B0604030504040204" pitchFamily="34" charset="0"/>
            </a:endParaRPr>
          </a:p>
          <a:p>
            <a:r>
              <a:rPr lang="en-IN" sz="1800" baseline="0" dirty="0" smtClean="0">
                <a:latin typeface="Verdana" panose="020B0604030504040204" pitchFamily="34" charset="0"/>
                <a:ea typeface="Verdana" panose="020B0604030504040204" pitchFamily="34" charset="0"/>
                <a:cs typeface="Verdana" panose="020B0604030504040204" pitchFamily="34" charset="0"/>
              </a:rPr>
              <a:t>Docker client may be CLI client or in GUI(Kitematic)</a:t>
            </a:r>
            <a:endParaRPr lang="en-IN"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58094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1" i="0" kern="1200" dirty="0" smtClean="0">
                <a:solidFill>
                  <a:schemeClr val="tx1"/>
                </a:solidFill>
                <a:effectLst/>
                <a:latin typeface="Arial" panose="020B0604020202020204" pitchFamily="34" charset="0"/>
                <a:ea typeface="+mn-ea"/>
                <a:cs typeface="Arial" pitchFamily="34" charset="0"/>
              </a:rPr>
              <a:t>Docker Community</a:t>
            </a:r>
            <a:r>
              <a:rPr lang="en-US" sz="1000" b="0" i="0" kern="1200" dirty="0" smtClean="0">
                <a:solidFill>
                  <a:schemeClr val="tx1"/>
                </a:solidFill>
                <a:effectLst/>
                <a:latin typeface="Arial" panose="020B0604020202020204" pitchFamily="34" charset="0"/>
                <a:ea typeface="+mn-ea"/>
                <a:cs typeface="Arial" pitchFamily="34" charset="0"/>
              </a:rPr>
              <a:t> Edition (CE) is ideal for developers and small teams looking to get started with Docker and experimenting with container-based apps. Available for many popular infrastructure platforms like desktop, cloud and open source operating systems, Docker CE provides an installer for a simple and quick install .... so you can start developing immediately. Docker CE is integrated and optimized to the infrastructure so you can maintain a native app experience while getting started with Docker. </a:t>
            </a:r>
            <a:endParaRPr lang="en-IN" dirty="0"/>
          </a:p>
        </p:txBody>
      </p:sp>
    </p:spTree>
    <p:extLst>
      <p:ext uri="{BB962C8B-B14F-4D97-AF65-F5344CB8AC3E}">
        <p14:creationId xmlns:p14="http://schemas.microsoft.com/office/powerpoint/2010/main" val="358058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What is Docker</a:t>
            </a:r>
          </a:p>
          <a:p>
            <a:pPr lvl="0"/>
            <a:r>
              <a:rPr lang="en-US" sz="1000" kern="1200" dirty="0" smtClean="0">
                <a:solidFill>
                  <a:schemeClr val="tx1"/>
                </a:solidFill>
                <a:effectLst/>
                <a:latin typeface="Arial" panose="020B0604020202020204" pitchFamily="34" charset="0"/>
                <a:ea typeface="+mn-ea"/>
                <a:cs typeface="Arial" pitchFamily="34" charset="0"/>
              </a:rPr>
              <a:t>Limitation of VM</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Introduction to Container</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Container Vs VM</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Docker Community</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Docker Architecture</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Docker Installation(demo)</a:t>
            </a:r>
            <a:endParaRPr lang="en-US" sz="1400" kern="1200" dirty="0">
              <a:solidFill>
                <a:schemeClr val="tx1"/>
              </a:solidFill>
              <a:effectLst/>
              <a:latin typeface="Arial" panose="020B0604020202020204" pitchFamily="34" charset="0"/>
              <a:ea typeface="+mn-ea"/>
              <a:cs typeface="Arial" pitchFamily="34" charset="0"/>
            </a:endParaRP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1" i="0" kern="1200" dirty="0" smtClean="0">
                <a:solidFill>
                  <a:schemeClr val="tx1"/>
                </a:solidFill>
                <a:effectLst/>
                <a:latin typeface="Arial" panose="020B0604020202020204" pitchFamily="34" charset="0"/>
                <a:ea typeface="+mn-ea"/>
                <a:cs typeface="Arial" pitchFamily="34" charset="0"/>
              </a:rPr>
              <a:t>Docker Community</a:t>
            </a:r>
            <a:r>
              <a:rPr lang="en-US" sz="1000" b="0" i="0" kern="1200" dirty="0" smtClean="0">
                <a:solidFill>
                  <a:schemeClr val="tx1"/>
                </a:solidFill>
                <a:effectLst/>
                <a:latin typeface="Arial" panose="020B0604020202020204" pitchFamily="34" charset="0"/>
                <a:ea typeface="+mn-ea"/>
                <a:cs typeface="Arial" pitchFamily="34" charset="0"/>
              </a:rPr>
              <a:t> Edition (CE) is ideal for developers and small teams looking to get started with Docker and experimenting with container-based apps. Available for many popular infrastructure platforms like desktop, cloud and open source operating systems, Docker CE provides an installer for a simple and quick install .... so you can start developing immediately. Docker CE is integrated and optimized to the infrastructure so you can maintain a native app experience while getting started with Docker. </a:t>
            </a:r>
            <a:endParaRPr lang="en-IN" dirty="0"/>
          </a:p>
        </p:txBody>
      </p:sp>
    </p:spTree>
    <p:extLst>
      <p:ext uri="{BB962C8B-B14F-4D97-AF65-F5344CB8AC3E}">
        <p14:creationId xmlns:p14="http://schemas.microsoft.com/office/powerpoint/2010/main" val="3132475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1" i="0" kern="1200" dirty="0" smtClean="0">
                <a:solidFill>
                  <a:schemeClr val="tx1"/>
                </a:solidFill>
                <a:effectLst/>
                <a:latin typeface="Arial" panose="020B0604020202020204" pitchFamily="34" charset="0"/>
                <a:ea typeface="+mn-ea"/>
                <a:cs typeface="Arial" pitchFamily="34" charset="0"/>
              </a:rPr>
              <a:t>Docker Community</a:t>
            </a:r>
            <a:r>
              <a:rPr lang="en-US" sz="1000" b="0" i="0" kern="1200" dirty="0" smtClean="0">
                <a:solidFill>
                  <a:schemeClr val="tx1"/>
                </a:solidFill>
                <a:effectLst/>
                <a:latin typeface="Arial" panose="020B0604020202020204" pitchFamily="34" charset="0"/>
                <a:ea typeface="+mn-ea"/>
                <a:cs typeface="Arial" pitchFamily="34" charset="0"/>
              </a:rPr>
              <a:t> Edition (CE) is ideal for developers and small teams looking to get started with Docker and experimenting with container-based apps. Available for many popular infrastructure platforms like desktop, cloud and open source operating systems, Docker CE provides an installer for a simple and quick install .... so you can start developing immediately. Docker CE is integrated and optimized to the infrastructure so you can maintain a native app experience while getting started with Docker. </a:t>
            </a:r>
            <a:endParaRPr lang="en-IN" dirty="0"/>
          </a:p>
        </p:txBody>
      </p:sp>
    </p:spTree>
    <p:extLst>
      <p:ext uri="{BB962C8B-B14F-4D97-AF65-F5344CB8AC3E}">
        <p14:creationId xmlns:p14="http://schemas.microsoft.com/office/powerpoint/2010/main" val="3150151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normAutofit fontScale="92500" lnSpcReduction="10000"/>
          </a:bodyPr>
          <a:lstStyle/>
          <a:p>
            <a:r>
              <a:rPr lang="en-US" dirty="0" smtClean="0"/>
              <a:t>Step 1 :  Go To your EC2 instance and note</a:t>
            </a:r>
            <a:r>
              <a:rPr lang="en-US" baseline="0" dirty="0" smtClean="0"/>
              <a:t> the public IP address</a:t>
            </a:r>
            <a:endParaRPr lang="en-US" dirty="0" smtClean="0"/>
          </a:p>
          <a:p>
            <a:endParaRPr lang="en-US" dirty="0" smtClean="0"/>
          </a:p>
          <a:p>
            <a:r>
              <a:rPr lang="en-US" dirty="0" smtClean="0"/>
              <a:t>Step</a:t>
            </a:r>
            <a:r>
              <a:rPr lang="en-US" baseline="0" dirty="0" smtClean="0"/>
              <a:t> 2:  In your Window platform Use the puttygen and putty.exe files to connect to your Linux server instance in AWS .</a:t>
            </a:r>
          </a:p>
          <a:p>
            <a:endParaRPr lang="en-US" baseline="0" dirty="0" smtClean="0"/>
          </a:p>
          <a:p>
            <a:r>
              <a:rPr lang="en-US" baseline="0" dirty="0" smtClean="0"/>
              <a:t>Type the command to install Docker </a:t>
            </a:r>
          </a:p>
          <a:p>
            <a:endParaRPr lang="en-US" baseline="0" dirty="0" smtClean="0"/>
          </a:p>
          <a:p>
            <a:r>
              <a:rPr lang="en-US" baseline="0" dirty="0" smtClean="0"/>
              <a:t>Step 3 : </a:t>
            </a:r>
            <a:r>
              <a:rPr lang="en-US" sz="1000" b="1" i="0" kern="1200" dirty="0" smtClean="0">
                <a:solidFill>
                  <a:schemeClr val="tx1"/>
                </a:solidFill>
                <a:effectLst/>
                <a:latin typeface="Arial" panose="020B0604020202020204" pitchFamily="34" charset="0"/>
                <a:ea typeface="+mn-ea"/>
                <a:cs typeface="Arial" pitchFamily="34" charset="0"/>
              </a:rPr>
              <a:t>sudo yum update –y</a:t>
            </a:r>
          </a:p>
          <a:p>
            <a:endParaRPr lang="en-US" baseline="0" dirty="0" smtClean="0"/>
          </a:p>
          <a:p>
            <a:r>
              <a:rPr lang="en-US" baseline="0" dirty="0" smtClean="0"/>
              <a:t>Step 4: </a:t>
            </a:r>
            <a:r>
              <a:rPr lang="en-US" sz="1000" b="1" i="0" kern="1200" dirty="0" smtClean="0">
                <a:solidFill>
                  <a:schemeClr val="tx1"/>
                </a:solidFill>
                <a:effectLst/>
                <a:latin typeface="Arial" panose="020B0604020202020204" pitchFamily="34" charset="0"/>
                <a:ea typeface="+mn-ea"/>
                <a:cs typeface="Arial" pitchFamily="34" charset="0"/>
              </a:rPr>
              <a:t>sudo yum install -y docker</a:t>
            </a:r>
          </a:p>
          <a:p>
            <a:endParaRPr lang="en-US" sz="1000" b="1" i="0" kern="1200" baseline="0" dirty="0" smtClean="0">
              <a:solidFill>
                <a:schemeClr val="tx1"/>
              </a:solidFill>
              <a:effectLst/>
              <a:latin typeface="Arial" panose="020B0604020202020204" pitchFamily="34" charset="0"/>
              <a:ea typeface="+mn-ea"/>
              <a:cs typeface="Arial" pitchFamily="34" charset="0"/>
            </a:endParaRPr>
          </a:p>
          <a:p>
            <a:r>
              <a:rPr lang="en-US" sz="1000" b="1" i="0" kern="1200" baseline="0" dirty="0" smtClean="0">
                <a:solidFill>
                  <a:schemeClr val="tx1"/>
                </a:solidFill>
                <a:effectLst/>
                <a:latin typeface="Arial" panose="020B0604020202020204" pitchFamily="34" charset="0"/>
                <a:ea typeface="+mn-ea"/>
                <a:cs typeface="Arial" pitchFamily="34" charset="0"/>
              </a:rPr>
              <a:t>Check the Docker is successfully installed or not</a:t>
            </a:r>
            <a:endParaRPr lang="en-US" baseline="0" dirty="0" smtClean="0"/>
          </a:p>
          <a:p>
            <a:endParaRPr lang="en-US" baseline="0" dirty="0" smtClean="0"/>
          </a:p>
          <a:p>
            <a:r>
              <a:rPr lang="en-US" baseline="0" dirty="0" smtClean="0"/>
              <a:t>Step 5 : Type the command “docker -v”</a:t>
            </a:r>
          </a:p>
          <a:p>
            <a:endParaRPr lang="en-US" baseline="0" dirty="0" smtClean="0"/>
          </a:p>
          <a:p>
            <a:r>
              <a:rPr lang="en-US" baseline="0" dirty="0" smtClean="0"/>
              <a:t>Type the command to Start the Docker service</a:t>
            </a:r>
          </a:p>
          <a:p>
            <a:endParaRPr lang="en-US" baseline="0" dirty="0" smtClean="0"/>
          </a:p>
          <a:p>
            <a:r>
              <a:rPr lang="en-US" baseline="0" dirty="0" smtClean="0"/>
              <a:t>Step 6:  </a:t>
            </a:r>
            <a:r>
              <a:rPr lang="en-US" sz="1000" b="1" i="0" kern="1200" dirty="0" smtClean="0">
                <a:solidFill>
                  <a:schemeClr val="tx1"/>
                </a:solidFill>
                <a:effectLst/>
                <a:latin typeface="Arial" panose="020B0604020202020204" pitchFamily="34" charset="0"/>
                <a:ea typeface="+mn-ea"/>
                <a:cs typeface="Arial" pitchFamily="34" charset="0"/>
              </a:rPr>
              <a:t>sudo service docker start</a:t>
            </a:r>
            <a:endParaRPr lang="en-US" baseline="0" dirty="0" smtClean="0"/>
          </a:p>
          <a:p>
            <a:endParaRPr lang="en-US" baseline="0" dirty="0" smtClean="0"/>
          </a:p>
          <a:p>
            <a:r>
              <a:rPr lang="en-US" baseline="0" dirty="0" smtClean="0"/>
              <a:t>Now Add the EC2 user to your Docker group . Type the command</a:t>
            </a:r>
          </a:p>
          <a:p>
            <a:endParaRPr lang="en-US" baseline="0" dirty="0" smtClean="0"/>
          </a:p>
          <a:p>
            <a:r>
              <a:rPr lang="en-US" baseline="0" dirty="0" smtClean="0"/>
              <a:t>Step 7:    </a:t>
            </a:r>
            <a:r>
              <a:rPr lang="en-US" sz="1000" b="1" i="0" kern="1200" dirty="0" smtClean="0">
                <a:solidFill>
                  <a:schemeClr val="tx1"/>
                </a:solidFill>
                <a:effectLst/>
                <a:latin typeface="Arial" panose="020B0604020202020204" pitchFamily="34" charset="0"/>
                <a:ea typeface="+mn-ea"/>
                <a:cs typeface="Arial" pitchFamily="34" charset="0"/>
              </a:rPr>
              <a:t>sudo usermod -a -G docker ec2-user</a:t>
            </a:r>
            <a:endParaRPr lang="en-US" baseline="0" dirty="0" smtClean="0"/>
          </a:p>
          <a:p>
            <a:endParaRPr lang="en-US" baseline="0" dirty="0" smtClean="0"/>
          </a:p>
          <a:p>
            <a:r>
              <a:rPr lang="en-US" baseline="0" dirty="0" smtClean="0"/>
              <a:t>Step 8 : Now type the command “Docker info”</a:t>
            </a:r>
          </a:p>
          <a:p>
            <a:endParaRPr lang="en-US" baseline="0" dirty="0" smtClean="0"/>
          </a:p>
          <a:p>
            <a:r>
              <a:rPr lang="en-US" baseline="0" dirty="0" smtClean="0"/>
              <a:t>Below Command for Stop the Docker</a:t>
            </a:r>
          </a:p>
          <a:p>
            <a:endParaRPr lang="en-US" baseline="0" dirty="0" smtClean="0"/>
          </a:p>
          <a:p>
            <a:r>
              <a:rPr lang="en-US" baseline="0" dirty="0" smtClean="0"/>
              <a:t>Step 8 : </a:t>
            </a:r>
            <a:r>
              <a:rPr lang="en-US" sz="1000" b="1" kern="1200" dirty="0" smtClean="0">
                <a:solidFill>
                  <a:schemeClr val="tx1"/>
                </a:solidFill>
                <a:effectLst/>
                <a:latin typeface="Arial" panose="020B0604020202020204" pitchFamily="34" charset="0"/>
                <a:ea typeface="+mn-ea"/>
                <a:cs typeface="Arial" pitchFamily="34" charset="0"/>
              </a:rPr>
              <a:t>sudo service docker stop</a:t>
            </a:r>
            <a:endParaRPr lang="en-US" b="1" baseline="0" dirty="0" smtClean="0"/>
          </a:p>
          <a:p>
            <a:endParaRPr lang="en-US" baseline="0" dirty="0" smtClean="0"/>
          </a:p>
          <a:p>
            <a:r>
              <a:rPr lang="en-US" baseline="0" dirty="0" smtClean="0"/>
              <a:t>To uninstall the docker . Type the below command</a:t>
            </a:r>
          </a:p>
          <a:p>
            <a:endParaRPr lang="en-US" baseline="0" dirty="0" smtClean="0"/>
          </a:p>
          <a:p>
            <a:r>
              <a:rPr lang="en-US" baseline="0" dirty="0" smtClean="0"/>
              <a:t>Step 9 : </a:t>
            </a:r>
            <a:r>
              <a:rPr lang="en-US" sz="1000" b="1" kern="1200" dirty="0" smtClean="0">
                <a:solidFill>
                  <a:schemeClr val="tx1"/>
                </a:solidFill>
                <a:effectLst/>
                <a:latin typeface="Arial" panose="020B0604020202020204" pitchFamily="34" charset="0"/>
                <a:ea typeface="+mn-ea"/>
                <a:cs typeface="Arial" pitchFamily="34" charset="0"/>
              </a:rPr>
              <a:t>sudo yum remove docker</a:t>
            </a:r>
            <a:endParaRPr lang="en-US" b="1" baseline="0" dirty="0" smtClean="0"/>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78338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169547"/>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True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VM</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a:t>
            </a:r>
            <a:r>
              <a:rPr lang="en-US" sz="1000" b="0" i="0" kern="1200" baseline="0" dirty="0" smtClean="0">
                <a:solidFill>
                  <a:schemeClr val="tx1"/>
                </a:solidFill>
                <a:effectLst/>
                <a:latin typeface="Arial" panose="020B0604020202020204" pitchFamily="34" charset="0"/>
                <a:ea typeface="+mn-ea"/>
                <a:cs typeface="Arial" pitchFamily="34" charset="0"/>
              </a:rPr>
              <a:t> is</a:t>
            </a:r>
            <a:r>
              <a:rPr lang="en-US" sz="1000" b="0" i="0" kern="1200" dirty="0" smtClean="0">
                <a:solidFill>
                  <a:schemeClr val="tx1"/>
                </a:solidFill>
                <a:effectLst/>
                <a:latin typeface="Arial" panose="020B0604020202020204" pitchFamily="34" charset="0"/>
                <a:ea typeface="+mn-ea"/>
                <a:cs typeface="Arial" pitchFamily="34" charset="0"/>
              </a:rPr>
              <a:t> open source, i.e., anyone can use it and can contribute to Docker to make it easier and more features in it which aren’t available in it.</a:t>
            </a:r>
          </a:p>
        </p:txBody>
      </p:sp>
    </p:spTree>
    <p:extLst>
      <p:ext uri="{BB962C8B-B14F-4D97-AF65-F5344CB8AC3E}">
        <p14:creationId xmlns:p14="http://schemas.microsoft.com/office/powerpoint/2010/main" val="304971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8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advantage of Docker platform is to ship, test, and deploy code quicker so that we can reduce the time between writing code and execute it in production.</a:t>
            </a:r>
            <a:endParaRPr lang="en-IN"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5803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Now a days The developer and the production people always try</a:t>
            </a:r>
            <a:r>
              <a:rPr lang="en-US" sz="1000" b="0" i="0" kern="1200" baseline="0" dirty="0" smtClean="0">
                <a:solidFill>
                  <a:schemeClr val="tx1"/>
                </a:solidFill>
                <a:effectLst/>
                <a:latin typeface="Arial" panose="020B0604020202020204" pitchFamily="34" charset="0"/>
                <a:ea typeface="+mn-ea"/>
                <a:cs typeface="Arial" pitchFamily="34" charset="0"/>
              </a:rPr>
              <a:t> that , how the SW should run in every specific platform</a:t>
            </a:r>
            <a:endParaRPr lang="en-IN" dirty="0"/>
          </a:p>
        </p:txBody>
      </p:sp>
    </p:spTree>
    <p:extLst>
      <p:ext uri="{BB962C8B-B14F-4D97-AF65-F5344CB8AC3E}">
        <p14:creationId xmlns:p14="http://schemas.microsoft.com/office/powerpoint/2010/main" val="240137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Now a days The developer and the production people always try</a:t>
            </a:r>
            <a:r>
              <a:rPr lang="en-US" sz="1600" b="0"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that , how the SW should run in every specific platform</a:t>
            </a:r>
            <a:endParaRPr lang="en-IN"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82165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 Container allows the developer to package up an application with all the parts it is required i.e.</a:t>
            </a:r>
            <a:r>
              <a:rPr lang="en-US" sz="1600" b="0"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library and other dependencies</a:t>
            </a:r>
          </a:p>
          <a:p>
            <a:r>
              <a:rPr lang="en-US" sz="1600" b="0"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And ship it all into a one package. </a:t>
            </a:r>
            <a:endParaRPr lang="en-IN"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0590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 Container allows the developer to package up an application with all the parts it is required i.e.</a:t>
            </a:r>
            <a:r>
              <a:rPr lang="en-US" sz="1000" b="0" i="0" kern="1200" baseline="0" dirty="0" smtClean="0">
                <a:solidFill>
                  <a:schemeClr val="tx1"/>
                </a:solidFill>
                <a:effectLst/>
                <a:latin typeface="Arial" panose="020B0604020202020204" pitchFamily="34" charset="0"/>
                <a:ea typeface="+mn-ea"/>
                <a:cs typeface="Arial" pitchFamily="34" charset="0"/>
              </a:rPr>
              <a:t> library and other dependencies</a:t>
            </a:r>
          </a:p>
          <a:p>
            <a:r>
              <a:rPr lang="en-US" sz="1000" b="0" i="0" kern="1200" baseline="0" dirty="0" smtClean="0">
                <a:solidFill>
                  <a:schemeClr val="tx1"/>
                </a:solidFill>
                <a:effectLst/>
                <a:latin typeface="Arial" panose="020B0604020202020204" pitchFamily="34" charset="0"/>
                <a:ea typeface="+mn-ea"/>
                <a:cs typeface="Arial" pitchFamily="34" charset="0"/>
              </a:rPr>
              <a:t>And ship it all into a one package. </a:t>
            </a:r>
            <a:endParaRPr lang="en-IN" dirty="0"/>
          </a:p>
        </p:txBody>
      </p:sp>
    </p:spTree>
    <p:extLst>
      <p:ext uri="{BB962C8B-B14F-4D97-AF65-F5344CB8AC3E}">
        <p14:creationId xmlns:p14="http://schemas.microsoft.com/office/powerpoint/2010/main" val="328133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 mainly use in Deployment stage. It makes the deployment process very easy , efficient .</a:t>
            </a:r>
            <a:endParaRPr lang="en-IN" dirty="0"/>
          </a:p>
        </p:txBody>
      </p:sp>
    </p:spTree>
    <p:extLst>
      <p:ext uri="{BB962C8B-B14F-4D97-AF65-F5344CB8AC3E}">
        <p14:creationId xmlns:p14="http://schemas.microsoft.com/office/powerpoint/2010/main" val="506293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7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2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4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7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9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2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0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57"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54.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50.emf"/></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48.jpe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smtClean="0">
                <a:latin typeface="Candara" pitchFamily="34" charset="0"/>
                <a:ea typeface="Verdana" panose="020B0604030504040204" pitchFamily="34" charset="0"/>
                <a:cs typeface="Verdana" panose="020B0604030504040204" pitchFamily="34" charset="0"/>
              </a:rPr>
              <a:t>Introduction to Docker</a:t>
            </a:r>
            <a:endParaRPr lang="en-US" sz="4400" dirty="0">
              <a:solidFill>
                <a:srgbClr val="000000"/>
              </a:solidFill>
              <a:latin typeface="Candara" pitchFamily="34" charset="0"/>
              <a:ea typeface="Verdana" panose="020B0604030504040204" pitchFamily="34" charset="0"/>
              <a:cs typeface="Verdana" panose="020B0604030504040204" pitchFamily="34" charset="0"/>
            </a:endParaRPr>
          </a:p>
        </p:txBody>
      </p:sp>
      <p:sp>
        <p:nvSpPr>
          <p:cNvPr id="12" name="Subtitle 11"/>
          <p:cNvSpPr>
            <a:spLocks noGrp="1"/>
          </p:cNvSpPr>
          <p:nvPr>
            <p:ph type="subTitle" idx="1"/>
          </p:nvPr>
        </p:nvSpPr>
        <p:spPr/>
        <p:txBody>
          <a:bodyPr>
            <a:noAutofit/>
          </a:bodyPr>
          <a:lstStyle/>
          <a:p>
            <a:r>
              <a:rPr lang="en-US" sz="2000" dirty="0">
                <a:solidFill>
                  <a:srgbClr val="000000"/>
                </a:solidFill>
                <a:latin typeface="Candara" pitchFamily="34" charset="0"/>
                <a:ea typeface="Verdana" panose="020B0604030504040204" pitchFamily="34" charset="0"/>
                <a:cs typeface="Verdana" panose="020B0604030504040204" pitchFamily="34" charset="0"/>
              </a:rPr>
              <a:t>Lesson </a:t>
            </a:r>
            <a:r>
              <a:rPr lang="en-US" sz="2000" dirty="0" smtClean="0">
                <a:solidFill>
                  <a:srgbClr val="000000"/>
                </a:solidFill>
                <a:latin typeface="Candara" pitchFamily="34" charset="0"/>
                <a:ea typeface="Verdana" panose="020B0604030504040204" pitchFamily="34" charset="0"/>
                <a:cs typeface="Verdana" panose="020B0604030504040204" pitchFamily="34" charset="0"/>
              </a:rPr>
              <a:t>01: </a:t>
            </a:r>
            <a:r>
              <a:rPr lang="en-US" sz="2000" dirty="0" smtClean="0">
                <a:latin typeface="Candara" pitchFamily="34" charset="0"/>
                <a:ea typeface="Verdana" panose="020B0604030504040204" pitchFamily="34" charset="0"/>
                <a:cs typeface="Verdana" panose="020B0604030504040204" pitchFamily="34" charset="0"/>
              </a:rPr>
              <a:t>Introduction To Docker</a:t>
            </a:r>
            <a:endParaRPr lang="en-US" sz="2000" dirty="0">
              <a:solidFill>
                <a:srgbClr val="000000"/>
              </a:solidFill>
              <a:latin typeface="Candara" pitchFamily="34" charset="0"/>
              <a:ea typeface="Verdana" panose="020B0604030504040204" pitchFamily="34" charset="0"/>
              <a:cs typeface="Verdana" panose="020B0604030504040204" pitchFamily="34" charset="0"/>
            </a:endParaRPr>
          </a:p>
        </p:txBody>
      </p:sp>
      <p:pic>
        <p:nvPicPr>
          <p:cNvPr id="5" name="Picture 4"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182562" y="4484900"/>
            <a:ext cx="1870075" cy="139890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24640"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How Docker Works?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8" name="Picture 7"/>
          <p:cNvPicPr>
            <a:picLocks noChangeAspect="1"/>
          </p:cNvPicPr>
          <p:nvPr/>
        </p:nvPicPr>
        <p:blipFill>
          <a:blip r:embed="rId3"/>
          <a:stretch>
            <a:fillRect/>
          </a:stretch>
        </p:blipFill>
        <p:spPr>
          <a:xfrm>
            <a:off x="149258" y="1494767"/>
            <a:ext cx="8906607" cy="4643750"/>
          </a:xfrm>
          <a:prstGeom prst="rect">
            <a:avLst/>
          </a:prstGeom>
        </p:spPr>
      </p:pic>
      <p:sp>
        <p:nvSpPr>
          <p:cNvPr id="3" name="Notched Right Arrow 2"/>
          <p:cNvSpPr/>
          <p:nvPr/>
        </p:nvSpPr>
        <p:spPr>
          <a:xfrm>
            <a:off x="2159307" y="2346593"/>
            <a:ext cx="958466" cy="672028"/>
          </a:xfrm>
          <a:prstGeom prst="notched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spTree>
    <p:extLst>
      <p:ext uri="{BB962C8B-B14F-4D97-AF65-F5344CB8AC3E}">
        <p14:creationId xmlns:p14="http://schemas.microsoft.com/office/powerpoint/2010/main" val="2936919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40204"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What </a:t>
            </a:r>
            <a:r>
              <a:rPr lang="en-US" sz="2000" dirty="0" smtClean="0">
                <a:latin typeface="Verdana" panose="020B0604030504040204" pitchFamily="34" charset="0"/>
                <a:ea typeface="Verdana" panose="020B0604030504040204" pitchFamily="34" charset="0"/>
                <a:cs typeface="Verdana" panose="020B0604030504040204" pitchFamily="34" charset="0"/>
              </a:rPr>
              <a:t>is Docker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Docker Containers allow us to separate the applications from the infrastructure so we can deploy application/software faster.</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endParaRPr lang="en-US" dirty="0" smtClean="0"/>
          </a:p>
          <a:p>
            <a:r>
              <a:rPr lang="en-US" sz="1800" dirty="0">
                <a:latin typeface="Verdana" panose="020B0604030504040204" pitchFamily="34" charset="0"/>
                <a:ea typeface="Verdana" panose="020B0604030504040204" pitchFamily="34" charset="0"/>
                <a:cs typeface="Verdana" panose="020B0604030504040204" pitchFamily="34" charset="0"/>
              </a:rPr>
              <a:t>Docker Container  have many components</a:t>
            </a:r>
          </a:p>
          <a:p>
            <a:pPr lvl="1"/>
            <a:r>
              <a:rPr lang="en-US" sz="1600" dirty="0">
                <a:latin typeface="Verdana" panose="020B0604030504040204" pitchFamily="34" charset="0"/>
                <a:ea typeface="Verdana" panose="020B0604030504040204" pitchFamily="34" charset="0"/>
                <a:cs typeface="Verdana" panose="020B0604030504040204" pitchFamily="34" charset="0"/>
              </a:rPr>
              <a:t>Docker </a:t>
            </a:r>
            <a:r>
              <a:rPr lang="en-US" sz="1600" dirty="0" smtClean="0">
                <a:latin typeface="Verdana" panose="020B0604030504040204" pitchFamily="34" charset="0"/>
                <a:ea typeface="Verdana" panose="020B0604030504040204" pitchFamily="34" charset="0"/>
                <a:cs typeface="Verdana" panose="020B0604030504040204" pitchFamily="34" charset="0"/>
              </a:rPr>
              <a:t>Swarm</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Compose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Images</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Daemon</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a:t>
            </a:r>
            <a:r>
              <a:rPr lang="en-US" sz="1600" dirty="0">
                <a:latin typeface="Verdana" panose="020B0604030504040204" pitchFamily="34" charset="0"/>
                <a:ea typeface="Verdana" panose="020B0604030504040204" pitchFamily="34" charset="0"/>
                <a:cs typeface="Verdana" panose="020B0604030504040204" pitchFamily="34" charset="0"/>
              </a:rPr>
              <a:t>Engine</a:t>
            </a:r>
            <a:r>
              <a:rPr lang="en-US" sz="1600" dirty="0" smtClean="0">
                <a:latin typeface="Verdana" panose="020B0604030504040204" pitchFamily="34" charset="0"/>
                <a:ea typeface="Verdana" panose="020B0604030504040204" pitchFamily="34" charset="0"/>
                <a:cs typeface="Verdana" panose="020B0604030504040204" pitchFamily="34" charset="0"/>
              </a:rPr>
              <a:t>.</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Kitematic</a:t>
            </a:r>
            <a:r>
              <a:rPr lang="en-US" sz="1600" dirty="0">
                <a:latin typeface="Verdana" panose="020B0604030504040204" pitchFamily="34" charset="0"/>
                <a:ea typeface="Verdana" panose="020B0604030504040204" pitchFamily="34" charset="0"/>
                <a:cs typeface="Verdana" panose="020B0604030504040204" pitchFamily="34" charset="0"/>
              </a:rPr>
              <a:t> </a:t>
            </a:r>
          </a:p>
          <a:p>
            <a:endParaRPr lang="en-US" dirty="0" smtClean="0"/>
          </a:p>
          <a:p>
            <a:r>
              <a:rPr lang="en-US" sz="1800" dirty="0" smtClean="0">
                <a:latin typeface="Verdana" panose="020B0604030504040204" pitchFamily="34" charset="0"/>
                <a:ea typeface="Verdana" panose="020B0604030504040204" pitchFamily="34" charset="0"/>
                <a:cs typeface="Verdana" panose="020B0604030504040204" pitchFamily="34" charset="0"/>
              </a:rPr>
              <a:t>The </a:t>
            </a:r>
            <a:r>
              <a:rPr lang="en-US" sz="1800" dirty="0">
                <a:latin typeface="Verdana" panose="020B0604030504040204" pitchFamily="34" charset="0"/>
                <a:ea typeface="Verdana" panose="020B0604030504040204" pitchFamily="34" charset="0"/>
                <a:cs typeface="Verdana" panose="020B0604030504040204" pitchFamily="34" charset="0"/>
              </a:rPr>
              <a:t>Docker is like a virtual machine but </a:t>
            </a:r>
            <a:r>
              <a:rPr lang="en-US" sz="1800" dirty="0" smtClean="0">
                <a:latin typeface="Verdana" panose="020B0604030504040204" pitchFamily="34" charset="0"/>
                <a:ea typeface="Verdana" panose="020B0604030504040204" pitchFamily="34" charset="0"/>
                <a:cs typeface="Verdana" panose="020B0604030504040204" pitchFamily="34" charset="0"/>
              </a:rPr>
              <a:t>instead of creating </a:t>
            </a:r>
            <a:r>
              <a:rPr lang="en-US" sz="1800" dirty="0">
                <a:latin typeface="Verdana" panose="020B0604030504040204" pitchFamily="34" charset="0"/>
                <a:ea typeface="Verdana" panose="020B0604030504040204" pitchFamily="34" charset="0"/>
                <a:cs typeface="Verdana" panose="020B0604030504040204" pitchFamily="34" charset="0"/>
              </a:rPr>
              <a:t>a new whole virtual </a:t>
            </a:r>
            <a:r>
              <a:rPr lang="en-US" sz="1800" dirty="0" smtClean="0">
                <a:latin typeface="Verdana" panose="020B0604030504040204" pitchFamily="34" charset="0"/>
                <a:ea typeface="Verdana" panose="020B0604030504040204" pitchFamily="34" charset="0"/>
                <a:cs typeface="Verdana" panose="020B0604030504040204" pitchFamily="34" charset="0"/>
              </a:rPr>
              <a:t>machine, </a:t>
            </a:r>
            <a:r>
              <a:rPr lang="en-US" sz="1800" dirty="0">
                <a:latin typeface="Verdana" panose="020B0604030504040204" pitchFamily="34" charset="0"/>
                <a:ea typeface="Verdana" panose="020B0604030504040204" pitchFamily="34" charset="0"/>
                <a:cs typeface="Verdana" panose="020B0604030504040204" pitchFamily="34" charset="0"/>
              </a:rPr>
              <a:t>it allows us to use the same Linux kernel.</a:t>
            </a: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35676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78971" y="412750"/>
            <a:ext cx="8531225" cy="85566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1.2:Limitation </a:t>
            </a:r>
            <a:r>
              <a:rPr lang="en-US" sz="2000" dirty="0">
                <a:latin typeface="Verdana" panose="020B0604030504040204" pitchFamily="34" charset="0"/>
                <a:ea typeface="Verdana" panose="020B0604030504040204" pitchFamily="34" charset="0"/>
                <a:cs typeface="Verdana" panose="020B0604030504040204" pitchFamily="34" charset="0"/>
              </a:rPr>
              <a:t>of VM</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Limitation of </a:t>
            </a:r>
            <a:r>
              <a:rPr lang="en-US" sz="2000" dirty="0" smtClean="0">
                <a:latin typeface="Verdana" panose="020B0604030504040204" pitchFamily="34" charset="0"/>
                <a:ea typeface="Verdana" panose="020B0604030504040204" pitchFamily="34" charset="0"/>
                <a:cs typeface="Verdana" panose="020B0604030504040204" pitchFamily="34" charset="0"/>
              </a:rPr>
              <a:t>VM(Virtualization)</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Each VM still require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CPU Allocation</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Storage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RAM</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Entire Guest O/S</a:t>
            </a:r>
          </a:p>
          <a:p>
            <a:pPr marL="174625" lvl="1" indent="0">
              <a:buNone/>
            </a:pPr>
            <a:endParaRPr lang="en-US" dirty="0" smtClean="0"/>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3"/>
          <a:stretch>
            <a:fillRect/>
          </a:stretch>
        </p:blipFill>
        <p:spPr>
          <a:xfrm>
            <a:off x="3307583" y="1586428"/>
            <a:ext cx="4992732" cy="4329629"/>
          </a:xfrm>
          <a:prstGeom prst="rect">
            <a:avLst/>
          </a:prstGeom>
        </p:spPr>
      </p:pic>
    </p:spTree>
    <p:extLst>
      <p:ext uri="{BB962C8B-B14F-4D97-AF65-F5344CB8AC3E}">
        <p14:creationId xmlns:p14="http://schemas.microsoft.com/office/powerpoint/2010/main" val="896313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275492" y="278040"/>
            <a:ext cx="8229600" cy="804863"/>
          </a:xfrm>
        </p:spPr>
        <p:txBody>
          <a:bodyPr vert="horz" lIns="84406" tIns="42203" rIns="84406" bIns="42203" rtlCol="0" anchor="ctr">
            <a:noAutofit/>
          </a:bodyPr>
          <a:lstStyle/>
          <a:p>
            <a:r>
              <a:rPr lang="en-US" sz="2000" dirty="0" smtClean="0"/>
              <a:t>1.3: </a:t>
            </a:r>
            <a:r>
              <a:rPr lang="en-US" sz="2000" dirty="0"/>
              <a:t>Introduction </a:t>
            </a:r>
            <a:r>
              <a:rPr lang="en-US" sz="2000" dirty="0" smtClean="0"/>
              <a:t>to container</a:t>
            </a:r>
            <a:r>
              <a:rPr lang="en-US" altLang="en-US" sz="2000" b="1" dirty="0" smtClean="0"/>
              <a:t/>
            </a:r>
            <a:br>
              <a:rPr lang="en-US" altLang="en-US" sz="2000" b="1" dirty="0" smtClean="0"/>
            </a:br>
            <a:r>
              <a:rPr lang="en-US" sz="2000" dirty="0" smtClean="0"/>
              <a:t>Introduction </a:t>
            </a:r>
            <a:r>
              <a:rPr lang="en-US" sz="2000" dirty="0"/>
              <a:t>to </a:t>
            </a:r>
            <a:r>
              <a:rPr lang="en-US" sz="2000" dirty="0" smtClean="0"/>
              <a:t>Container(Containerization)</a:t>
            </a:r>
            <a:endParaRPr lang="en-US" altLang="en-US" sz="2000" b="1" dirty="0" smtClean="0"/>
          </a:p>
        </p:txBody>
      </p:sp>
      <p:pic>
        <p:nvPicPr>
          <p:cNvPr id="3" name="Picture 2"/>
          <p:cNvPicPr>
            <a:picLocks noChangeAspect="1"/>
          </p:cNvPicPr>
          <p:nvPr/>
        </p:nvPicPr>
        <p:blipFill>
          <a:blip r:embed="rId3"/>
          <a:stretch>
            <a:fillRect/>
          </a:stretch>
        </p:blipFill>
        <p:spPr>
          <a:xfrm>
            <a:off x="0" y="1919918"/>
            <a:ext cx="4533900" cy="3238500"/>
          </a:xfrm>
          <a:prstGeom prst="rect">
            <a:avLst/>
          </a:prstGeom>
        </p:spPr>
      </p:pic>
      <p:pic>
        <p:nvPicPr>
          <p:cNvPr id="4" name="Picture 3"/>
          <p:cNvPicPr>
            <a:picLocks noChangeAspect="1"/>
          </p:cNvPicPr>
          <p:nvPr/>
        </p:nvPicPr>
        <p:blipFill>
          <a:blip r:embed="rId4"/>
          <a:stretch>
            <a:fillRect/>
          </a:stretch>
        </p:blipFill>
        <p:spPr>
          <a:xfrm>
            <a:off x="4276725" y="1819859"/>
            <a:ext cx="4867275" cy="4057650"/>
          </a:xfrm>
          <a:prstGeom prst="rect">
            <a:avLst/>
          </a:prstGeom>
        </p:spPr>
      </p:pic>
    </p:spTree>
    <p:extLst>
      <p:ext uri="{BB962C8B-B14F-4D97-AF65-F5344CB8AC3E}">
        <p14:creationId xmlns:p14="http://schemas.microsoft.com/office/powerpoint/2010/main" val="2569740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1.3: Introduction to container</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Introduction to Container(Containerization)</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pPr marL="174625" lvl="1" indent="0">
              <a:buNone/>
            </a:pPr>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98516" y="1494766"/>
            <a:ext cx="8570061" cy="1084600"/>
          </a:xfrm>
          <a:prstGeom prst="rect">
            <a:avLst/>
          </a:prstGeom>
        </p:spPr>
      </p:pic>
      <p:pic>
        <p:nvPicPr>
          <p:cNvPr id="5" name="Picture 4"/>
          <p:cNvPicPr>
            <a:picLocks noChangeAspect="1"/>
          </p:cNvPicPr>
          <p:nvPr/>
        </p:nvPicPr>
        <p:blipFill>
          <a:blip r:embed="rId4"/>
          <a:stretch>
            <a:fillRect/>
          </a:stretch>
        </p:blipFill>
        <p:spPr>
          <a:xfrm>
            <a:off x="1047451" y="2808591"/>
            <a:ext cx="7647831" cy="3406333"/>
          </a:xfrm>
          <a:prstGeom prst="rect">
            <a:avLst/>
          </a:prstGeom>
        </p:spPr>
      </p:pic>
      <p:sp>
        <p:nvSpPr>
          <p:cNvPr id="3" name="Rectangle 2"/>
          <p:cNvSpPr/>
          <p:nvPr/>
        </p:nvSpPr>
        <p:spPr>
          <a:xfrm>
            <a:off x="88135" y="3091529"/>
            <a:ext cx="4302086" cy="2031325"/>
          </a:xfrm>
          <a:prstGeom prst="rect">
            <a:avLst/>
          </a:prstGeom>
        </p:spPr>
        <p:txBody>
          <a:bodyPr wrap="square">
            <a:spAutoFit/>
          </a:bodyPr>
          <a:lstStyle/>
          <a:p>
            <a:r>
              <a:rPr lang="en-US" dirty="0" smtClean="0">
                <a:latin typeface="Verdana" panose="020B0604030504040204" pitchFamily="34" charset="0"/>
                <a:ea typeface="Verdana" panose="020B0604030504040204" pitchFamily="34" charset="0"/>
                <a:cs typeface="Verdana" panose="020B0604030504040204" pitchFamily="34" charset="0"/>
              </a:rPr>
              <a:t>Each those Container has it’s own</a:t>
            </a:r>
          </a:p>
          <a:p>
            <a:pPr lvl="1"/>
            <a:r>
              <a:rPr lang="en-US" dirty="0" smtClean="0">
                <a:latin typeface="Verdana" panose="020B0604030504040204" pitchFamily="34" charset="0"/>
                <a:ea typeface="Verdana" panose="020B0604030504040204" pitchFamily="34" charset="0"/>
                <a:cs typeface="Verdana" panose="020B0604030504040204" pitchFamily="34" charset="0"/>
              </a:rPr>
              <a:t>Root File system</a:t>
            </a:r>
          </a:p>
          <a:p>
            <a:pPr lvl="1"/>
            <a:r>
              <a:rPr lang="en-US" dirty="0" smtClean="0">
                <a:latin typeface="Verdana" panose="020B0604030504040204" pitchFamily="34" charset="0"/>
                <a:ea typeface="Verdana" panose="020B0604030504040204" pitchFamily="34" charset="0"/>
                <a:cs typeface="Verdana" panose="020B0604030504040204" pitchFamily="34" charset="0"/>
              </a:rPr>
              <a:t>Processes</a:t>
            </a:r>
          </a:p>
          <a:p>
            <a:pPr lvl="1"/>
            <a:r>
              <a:rPr lang="en-US" dirty="0" smtClean="0">
                <a:latin typeface="Verdana" panose="020B0604030504040204" pitchFamily="34" charset="0"/>
                <a:ea typeface="Verdana" panose="020B0604030504040204" pitchFamily="34" charset="0"/>
                <a:cs typeface="Verdana" panose="020B0604030504040204" pitchFamily="34" charset="0"/>
              </a:rPr>
              <a:t>Memory</a:t>
            </a:r>
          </a:p>
          <a:p>
            <a:pPr lvl="1"/>
            <a:r>
              <a:rPr lang="en-US" dirty="0" smtClean="0">
                <a:latin typeface="Verdana" panose="020B0604030504040204" pitchFamily="34" charset="0"/>
                <a:ea typeface="Verdana" panose="020B0604030504040204" pitchFamily="34" charset="0"/>
                <a:cs typeface="Verdana" panose="020B0604030504040204" pitchFamily="34" charset="0"/>
              </a:rPr>
              <a:t>Devices</a:t>
            </a:r>
          </a:p>
          <a:p>
            <a:pPr lvl="1"/>
            <a:r>
              <a:rPr lang="en-US" dirty="0" smtClean="0">
                <a:latin typeface="Verdana" panose="020B0604030504040204" pitchFamily="34" charset="0"/>
                <a:ea typeface="Verdana" panose="020B0604030504040204" pitchFamily="34" charset="0"/>
                <a:cs typeface="Verdana" panose="020B0604030504040204" pitchFamily="34" charset="0"/>
              </a:rPr>
              <a:t>Network port etc.</a:t>
            </a:r>
            <a:br>
              <a:rPr lang="en-US" dirty="0" smtClean="0">
                <a:latin typeface="Verdana" panose="020B0604030504040204" pitchFamily="34" charset="0"/>
                <a:ea typeface="Verdana" panose="020B0604030504040204" pitchFamily="34" charset="0"/>
                <a:cs typeface="Verdana" panose="020B0604030504040204" pitchFamily="34" charset="0"/>
              </a:rPr>
            </a:b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799278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40179"/>
            <a:ext cx="8531225" cy="85566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1.4:Container </a:t>
            </a:r>
            <a:r>
              <a:rPr lang="en-US" sz="2000" dirty="0">
                <a:latin typeface="Verdana" panose="020B0604030504040204" pitchFamily="34" charset="0"/>
                <a:ea typeface="Verdana" panose="020B0604030504040204" pitchFamily="34" charset="0"/>
                <a:cs typeface="Verdana" panose="020B0604030504040204" pitchFamily="34" charset="0"/>
              </a:rPr>
              <a:t>Vs VM</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Container </a:t>
            </a:r>
            <a:r>
              <a:rPr lang="en-US" sz="2000" dirty="0" smtClean="0">
                <a:latin typeface="Verdana" panose="020B0604030504040204" pitchFamily="34" charset="0"/>
                <a:ea typeface="Verdana" panose="020B0604030504040204" pitchFamily="34" charset="0"/>
                <a:cs typeface="Verdana" panose="020B0604030504040204" pitchFamily="34" charset="0"/>
              </a:rPr>
              <a:t>Vs VM</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endParaRPr lang="en-US" dirty="0" smtClean="0"/>
          </a:p>
          <a:p>
            <a:r>
              <a:rPr lang="en-US" sz="1800" dirty="0" smtClean="0">
                <a:latin typeface="Verdana" panose="020B0604030504040204" pitchFamily="34" charset="0"/>
                <a:ea typeface="Verdana" panose="020B0604030504040204" pitchFamily="34" charset="0"/>
                <a:cs typeface="Verdana" panose="020B0604030504040204" pitchFamily="34" charset="0"/>
              </a:rPr>
              <a:t>Container is light weight then VM</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In Container , no need to install Guest Operating System</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Container consumes less CPU , RAM , Storage space</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One can Use more Container as compare to VM.</a:t>
            </a:r>
          </a:p>
        </p:txBody>
      </p:sp>
    </p:spTree>
    <p:extLst>
      <p:ext uri="{BB962C8B-B14F-4D97-AF65-F5344CB8AC3E}">
        <p14:creationId xmlns:p14="http://schemas.microsoft.com/office/powerpoint/2010/main" val="4228639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783771" y="398236"/>
            <a:ext cx="8531225" cy="855663"/>
          </a:xfrm>
        </p:spPr>
        <p:txBody>
          <a:bodyPr>
            <a:normAutofit/>
          </a:bodyPr>
          <a:lstStyle/>
          <a:p>
            <a:pPr lvl="0"/>
            <a:r>
              <a:rPr lang="en-US" sz="2000" dirty="0"/>
              <a:t>1.4:Container Vs VM</a:t>
            </a:r>
            <a:r>
              <a:rPr lang="en-US" sz="2000" dirty="0" smtClean="0"/>
              <a:t/>
            </a:r>
            <a:br>
              <a:rPr lang="en-US" sz="2000" dirty="0" smtClean="0"/>
            </a:br>
            <a:r>
              <a:rPr lang="en-US" sz="2000" dirty="0" smtClean="0"/>
              <a:t>Container Vs VM</a:t>
            </a:r>
            <a:endParaRPr lang="en-US" sz="2000" dirty="0"/>
          </a:p>
        </p:txBody>
      </p:sp>
      <p:sp>
        <p:nvSpPr>
          <p:cNvPr id="2" name="Content Placeholder 1"/>
          <p:cNvSpPr>
            <a:spLocks noGrp="1"/>
          </p:cNvSpPr>
          <p:nvPr>
            <p:ph idx="4294967295"/>
          </p:nvPr>
        </p:nvSpPr>
        <p:spPr>
          <a:xfrm>
            <a:off x="298450" y="1495425"/>
            <a:ext cx="8845550" cy="4643438"/>
          </a:xfrm>
        </p:spPr>
        <p:txBody>
          <a:bodyPr/>
          <a:lstStyle/>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Container is the best choice for Microservices</a:t>
            </a:r>
            <a:br>
              <a:rPr lang="en-US" sz="1800" dirty="0" smtClean="0">
                <a:latin typeface="Verdana" panose="020B0604030504040204" pitchFamily="34" charset="0"/>
                <a:ea typeface="Verdana" panose="020B0604030504040204" pitchFamily="34" charset="0"/>
                <a:cs typeface="Verdana" panose="020B0604030504040204" pitchFamily="34" charset="0"/>
              </a:rPr>
            </a:b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3"/>
          <a:stretch>
            <a:fillRect/>
          </a:stretch>
        </p:blipFill>
        <p:spPr>
          <a:xfrm>
            <a:off x="418678" y="2302525"/>
            <a:ext cx="4219424" cy="3617277"/>
          </a:xfrm>
          <a:prstGeom prst="rect">
            <a:avLst/>
          </a:prstGeom>
        </p:spPr>
      </p:pic>
      <p:pic>
        <p:nvPicPr>
          <p:cNvPr id="4" name="Picture 3"/>
          <p:cNvPicPr>
            <a:picLocks noChangeAspect="1"/>
          </p:cNvPicPr>
          <p:nvPr/>
        </p:nvPicPr>
        <p:blipFill>
          <a:blip r:embed="rId4"/>
          <a:stretch>
            <a:fillRect/>
          </a:stretch>
        </p:blipFill>
        <p:spPr>
          <a:xfrm>
            <a:off x="5233012" y="2445745"/>
            <a:ext cx="3858269" cy="3548209"/>
          </a:xfrm>
          <a:prstGeom prst="rect">
            <a:avLst/>
          </a:prstGeom>
        </p:spPr>
      </p:pic>
    </p:spTree>
    <p:extLst>
      <p:ext uri="{BB962C8B-B14F-4D97-AF65-F5344CB8AC3E}">
        <p14:creationId xmlns:p14="http://schemas.microsoft.com/office/powerpoint/2010/main" val="1864973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31354" y="435429"/>
            <a:ext cx="8299871" cy="832984"/>
          </a:xfrm>
        </p:spPr>
        <p:txBody>
          <a:bodyPr>
            <a:normAutofit/>
          </a:bodyPr>
          <a:lstStyle/>
          <a:p>
            <a:pPr lvl="0"/>
            <a:r>
              <a:rPr lang="en-US" sz="2000" dirty="0" smtClean="0">
                <a:latin typeface="Verdana" panose="020B0604030504040204" pitchFamily="34" charset="0"/>
                <a:ea typeface="Verdana" panose="020B0604030504040204" pitchFamily="34" charset="0"/>
                <a:cs typeface="Verdana" panose="020B0604030504040204" pitchFamily="34" charset="0"/>
              </a:rPr>
              <a:t>1.5:Docker Architecture</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Docker Architecture</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464457" y="1509713"/>
            <a:ext cx="7435850" cy="3140075"/>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Docker follows the Client – Server Architecture</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Docker Server receives the Client request from a Command line or through Rest Service API.</a:t>
            </a:r>
          </a:p>
          <a:p>
            <a:r>
              <a:rPr lang="en-IN" sz="1800" dirty="0">
                <a:latin typeface="Verdana" panose="020B0604030504040204" pitchFamily="34" charset="0"/>
                <a:ea typeface="Verdana" panose="020B0604030504040204" pitchFamily="34" charset="0"/>
                <a:cs typeface="Verdana" panose="020B0604030504040204" pitchFamily="34" charset="0"/>
              </a:rPr>
              <a:t>Docker Client and Server may be located in Same Host or in a different Host machine</a:t>
            </a:r>
          </a:p>
          <a:p>
            <a:endParaRPr lang="en-US" sz="1800" dirty="0" smtClean="0">
              <a:latin typeface="Verdana" panose="020B0604030504040204" pitchFamily="34" charset="0"/>
              <a:ea typeface="Verdana" panose="020B0604030504040204" pitchFamily="34" charset="0"/>
              <a:cs typeface="Verdana" panose="020B0604030504040204" pitchFamily="34" charset="0"/>
            </a:endParaRPr>
          </a:p>
          <a:p>
            <a:endParaRPr lang="en-US" dirty="0"/>
          </a:p>
        </p:txBody>
      </p:sp>
      <p:sp>
        <p:nvSpPr>
          <p:cNvPr id="4" name="TextBox 3"/>
          <p:cNvSpPr txBox="1"/>
          <p:nvPr/>
        </p:nvSpPr>
        <p:spPr>
          <a:xfrm>
            <a:off x="5957105" y="5332164"/>
            <a:ext cx="3029639" cy="461665"/>
          </a:xfrm>
          <a:prstGeom prst="rect">
            <a:avLst/>
          </a:prstGeom>
          <a:noFill/>
        </p:spPr>
        <p:txBody>
          <a:bodyPr wrap="square" rtlCol="0">
            <a:spAutoFit/>
          </a:bodyPr>
          <a:lstStyle/>
          <a:p>
            <a:r>
              <a:rPr lang="en-US" sz="2400" b="1" dirty="0" smtClean="0">
                <a:solidFill>
                  <a:schemeClr val="tx2">
                    <a:lumMod val="50000"/>
                  </a:schemeClr>
                </a:solidFill>
              </a:rPr>
              <a:t>Server</a:t>
            </a:r>
          </a:p>
        </p:txBody>
      </p:sp>
      <p:pic>
        <p:nvPicPr>
          <p:cNvPr id="3" name="Picture 2"/>
          <p:cNvPicPr>
            <a:picLocks noChangeAspect="1"/>
          </p:cNvPicPr>
          <p:nvPr/>
        </p:nvPicPr>
        <p:blipFill>
          <a:blip r:embed="rId3"/>
          <a:stretch>
            <a:fillRect/>
          </a:stretch>
        </p:blipFill>
        <p:spPr>
          <a:xfrm>
            <a:off x="231354" y="3668617"/>
            <a:ext cx="8339769" cy="2635620"/>
          </a:xfrm>
          <a:prstGeom prst="rect">
            <a:avLst/>
          </a:prstGeom>
        </p:spPr>
      </p:pic>
      <p:sp>
        <p:nvSpPr>
          <p:cNvPr id="8" name="TextBox 7"/>
          <p:cNvSpPr txBox="1"/>
          <p:nvPr/>
        </p:nvSpPr>
        <p:spPr>
          <a:xfrm>
            <a:off x="5552502" y="5639722"/>
            <a:ext cx="1718631" cy="400110"/>
          </a:xfrm>
          <a:prstGeom prst="rect">
            <a:avLst/>
          </a:prstGeom>
          <a:noFill/>
        </p:spPr>
        <p:txBody>
          <a:bodyPr wrap="square" rtlCol="0">
            <a:spAutoFit/>
          </a:bodyPr>
          <a:lstStyle/>
          <a:p>
            <a:r>
              <a:rPr lang="en-US" sz="2000" b="1" dirty="0" smtClean="0">
                <a:solidFill>
                  <a:schemeClr val="tx2">
                    <a:lumMod val="50000"/>
                  </a:schemeClr>
                </a:solidFill>
              </a:rPr>
              <a:t>Server</a:t>
            </a:r>
          </a:p>
        </p:txBody>
      </p:sp>
    </p:spTree>
    <p:extLst>
      <p:ext uri="{BB962C8B-B14F-4D97-AF65-F5344CB8AC3E}">
        <p14:creationId xmlns:p14="http://schemas.microsoft.com/office/powerpoint/2010/main" val="850092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79423" y="383721"/>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1.5:Docker Architecture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Docker Architecture</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849813"/>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All the components of Docker Client and Server together forms the Docker Engine </a:t>
            </a:r>
            <a:r>
              <a:rPr lang="en-US" dirty="0" smtClean="0"/>
              <a:t>.</a:t>
            </a:r>
            <a:endParaRPr lang="en-US" dirty="0"/>
          </a:p>
          <a:p>
            <a:endParaRPr lang="en-US" dirty="0"/>
          </a:p>
        </p:txBody>
      </p:sp>
      <p:sp>
        <p:nvSpPr>
          <p:cNvPr id="5" name="Rounded Rectangle 4"/>
          <p:cNvSpPr/>
          <p:nvPr/>
        </p:nvSpPr>
        <p:spPr>
          <a:xfrm>
            <a:off x="139219" y="2357611"/>
            <a:ext cx="8667255" cy="4010138"/>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pic>
        <p:nvPicPr>
          <p:cNvPr id="8" name="Picture 7"/>
          <p:cNvPicPr>
            <a:picLocks noChangeAspect="1"/>
          </p:cNvPicPr>
          <p:nvPr/>
        </p:nvPicPr>
        <p:blipFill>
          <a:blip r:embed="rId3"/>
          <a:stretch>
            <a:fillRect/>
          </a:stretch>
        </p:blipFill>
        <p:spPr>
          <a:xfrm>
            <a:off x="298516" y="2627523"/>
            <a:ext cx="8339769" cy="3117773"/>
          </a:xfrm>
          <a:prstGeom prst="rect">
            <a:avLst/>
          </a:prstGeom>
        </p:spPr>
      </p:pic>
      <p:sp>
        <p:nvSpPr>
          <p:cNvPr id="3" name="TextBox 2"/>
          <p:cNvSpPr txBox="1"/>
          <p:nvPr/>
        </p:nvSpPr>
        <p:spPr>
          <a:xfrm>
            <a:off x="3205909" y="5790796"/>
            <a:ext cx="3249976" cy="584775"/>
          </a:xfrm>
          <a:prstGeom prst="rect">
            <a:avLst/>
          </a:prstGeom>
          <a:noFill/>
        </p:spPr>
        <p:txBody>
          <a:bodyPr wrap="square" rtlCol="0">
            <a:spAutoFit/>
          </a:bodyPr>
          <a:lstStyle/>
          <a:p>
            <a:r>
              <a:rPr lang="en-US" sz="3200" dirty="0" smtClean="0">
                <a:solidFill>
                  <a:schemeClr val="tx2">
                    <a:lumMod val="50000"/>
                  </a:schemeClr>
                </a:solidFill>
              </a:rPr>
              <a:t>Docker Engine</a:t>
            </a:r>
          </a:p>
        </p:txBody>
      </p:sp>
    </p:spTree>
    <p:extLst>
      <p:ext uri="{BB962C8B-B14F-4D97-AF65-F5344CB8AC3E}">
        <p14:creationId xmlns:p14="http://schemas.microsoft.com/office/powerpoint/2010/main" val="2931049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78971" y="377372"/>
            <a:ext cx="8052254" cy="891042"/>
          </a:xfrm>
        </p:spPr>
        <p:txBody>
          <a:bodyPr>
            <a:normAutofit/>
          </a:bodyPr>
          <a:lstStyle/>
          <a:p>
            <a:pPr lvl="0"/>
            <a:r>
              <a:rPr lang="en-US" sz="2000" dirty="0" smtClean="0">
                <a:latin typeface="Verdana" panose="020B0604030504040204" pitchFamily="34" charset="0"/>
                <a:ea typeface="Verdana" panose="020B0604030504040204" pitchFamily="34" charset="0"/>
                <a:cs typeface="Verdana" panose="020B0604030504040204" pitchFamily="34" charset="0"/>
              </a:rPr>
              <a:t>1.6:Docker Community</a:t>
            </a:r>
            <a:r>
              <a:rPr lang="en-US" sz="2000" dirty="0">
                <a:latin typeface="Verdana" panose="020B0604030504040204" pitchFamily="34" charset="0"/>
                <a:ea typeface="Verdana" panose="020B0604030504040204" pitchFamily="34" charset="0"/>
                <a:cs typeface="Verdana" panose="020B0604030504040204" pitchFamily="34" charset="0"/>
              </a:rPr>
              <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Docker </a:t>
            </a:r>
            <a:r>
              <a:rPr lang="en-US" sz="2000" dirty="0" smtClean="0">
                <a:latin typeface="Verdana" panose="020B0604030504040204" pitchFamily="34" charset="0"/>
                <a:ea typeface="Verdana" panose="020B0604030504040204" pitchFamily="34" charset="0"/>
                <a:cs typeface="Verdana" panose="020B0604030504040204" pitchFamily="34" charset="0"/>
              </a:rPr>
              <a:t>Community(CE) Edition</a:t>
            </a:r>
            <a:r>
              <a:rPr lang="en-US" sz="2400" dirty="0" smtClean="0">
                <a:latin typeface="Verdana" panose="020B0604030504040204" pitchFamily="34" charset="0"/>
                <a:ea typeface="Verdana" panose="020B0604030504040204" pitchFamily="34" charset="0"/>
                <a:cs typeface="Verdana" panose="020B0604030504040204" pitchFamily="34" charset="0"/>
              </a:rPr>
              <a:t> </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pic>
        <p:nvPicPr>
          <p:cNvPr id="4" name="Content Placeholder 3"/>
          <p:cNvPicPr>
            <a:picLocks noGrp="1" noChangeAspect="1"/>
          </p:cNvPicPr>
          <p:nvPr>
            <p:ph idx="4294967295"/>
          </p:nvPr>
        </p:nvPicPr>
        <p:blipFill>
          <a:blip r:embed="rId3"/>
          <a:stretch>
            <a:fillRect/>
          </a:stretch>
        </p:blipFill>
        <p:spPr>
          <a:xfrm>
            <a:off x="298450" y="1687513"/>
            <a:ext cx="8845550" cy="4259262"/>
          </a:xfrm>
          <a:prstGeom prst="rect">
            <a:avLst/>
          </a:prstGeom>
        </p:spPr>
      </p:pic>
    </p:spTree>
    <p:extLst>
      <p:ext uri="{BB962C8B-B14F-4D97-AF65-F5344CB8AC3E}">
        <p14:creationId xmlns:p14="http://schemas.microsoft.com/office/powerpoint/2010/main" val="1619815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12750"/>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a:t>
            </a:r>
            <a:r>
              <a:rPr lang="en-US" sz="2000" dirty="0" smtClean="0">
                <a:latin typeface="Verdana" panose="020B0604030504040204" pitchFamily="34" charset="0"/>
                <a:ea typeface="Verdana" panose="020B0604030504040204" pitchFamily="34" charset="0"/>
                <a:cs typeface="Verdana" panose="020B0604030504040204" pitchFamily="34" charset="0"/>
              </a:rPr>
              <a:t>Objectives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3"/>
          <p:cNvSpPr>
            <a:spLocks noGrp="1"/>
          </p:cNvSpPr>
          <p:nvPr>
            <p:ph idx="4294967295"/>
          </p:nvPr>
        </p:nvSpPr>
        <p:spPr>
          <a:xfrm>
            <a:off x="711200" y="1524454"/>
            <a:ext cx="679450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In this lesson, you will learn:</a:t>
            </a:r>
          </a:p>
          <a:p>
            <a:pPr lvl="0"/>
            <a:r>
              <a:rPr lang="en-US" sz="1800" dirty="0" smtClean="0">
                <a:latin typeface="Verdana" panose="020B0604030504040204" pitchFamily="34" charset="0"/>
                <a:ea typeface="Verdana" panose="020B0604030504040204" pitchFamily="34" charset="0"/>
                <a:cs typeface="Verdana" panose="020B0604030504040204" pitchFamily="34" charset="0"/>
              </a:rPr>
              <a:t>What </a:t>
            </a:r>
            <a:r>
              <a:rPr lang="en-US" sz="1800" dirty="0">
                <a:latin typeface="Verdana" panose="020B0604030504040204" pitchFamily="34" charset="0"/>
                <a:ea typeface="Verdana" panose="020B0604030504040204" pitchFamily="34" charset="0"/>
                <a:cs typeface="Verdana" panose="020B0604030504040204" pitchFamily="34" charset="0"/>
              </a:rPr>
              <a:t>is </a:t>
            </a:r>
            <a:r>
              <a:rPr lang="en-US" sz="1800" dirty="0" smtClean="0">
                <a:latin typeface="Verdana" panose="020B0604030504040204" pitchFamily="34" charset="0"/>
                <a:ea typeface="Verdana" panose="020B0604030504040204" pitchFamily="34" charset="0"/>
                <a:cs typeface="Verdana" panose="020B0604030504040204" pitchFamily="34" charset="0"/>
              </a:rPr>
              <a:t>Docker</a:t>
            </a:r>
          </a:p>
          <a:p>
            <a:pPr lvl="0"/>
            <a:r>
              <a:rPr lang="en-US" sz="1800" dirty="0">
                <a:latin typeface="Verdana" panose="020B0604030504040204" pitchFamily="34" charset="0"/>
                <a:ea typeface="Verdana" panose="020B0604030504040204" pitchFamily="34" charset="0"/>
                <a:cs typeface="Verdana" panose="020B0604030504040204" pitchFamily="34" charset="0"/>
              </a:rPr>
              <a:t>Limitation of VM</a:t>
            </a:r>
          </a:p>
          <a:p>
            <a:pPr lvl="0"/>
            <a:r>
              <a:rPr lang="en-US" sz="1800" dirty="0">
                <a:latin typeface="Verdana" panose="020B0604030504040204" pitchFamily="34" charset="0"/>
                <a:ea typeface="Verdana" panose="020B0604030504040204" pitchFamily="34" charset="0"/>
                <a:cs typeface="Verdana" panose="020B0604030504040204" pitchFamily="34" charset="0"/>
              </a:rPr>
              <a:t>Introduction to Container</a:t>
            </a:r>
          </a:p>
          <a:p>
            <a:pPr lvl="0"/>
            <a:r>
              <a:rPr lang="en-US" sz="1800" dirty="0">
                <a:latin typeface="Verdana" panose="020B0604030504040204" pitchFamily="34" charset="0"/>
                <a:ea typeface="Verdana" panose="020B0604030504040204" pitchFamily="34" charset="0"/>
                <a:cs typeface="Verdana" panose="020B0604030504040204" pitchFamily="34" charset="0"/>
              </a:rPr>
              <a:t>Container Vs VM</a:t>
            </a:r>
          </a:p>
          <a:p>
            <a:pPr lvl="0"/>
            <a:r>
              <a:rPr lang="en-US" sz="1800" dirty="0" smtClean="0">
                <a:latin typeface="Verdana" panose="020B0604030504040204" pitchFamily="34" charset="0"/>
                <a:ea typeface="Verdana" panose="020B0604030504040204" pitchFamily="34" charset="0"/>
                <a:cs typeface="Verdana" panose="020B0604030504040204" pitchFamily="34" charset="0"/>
              </a:rPr>
              <a:t>Docker Architecture</a:t>
            </a:r>
          </a:p>
          <a:p>
            <a:r>
              <a:rPr lang="en-US" sz="1800" dirty="0">
                <a:latin typeface="Verdana" panose="020B0604030504040204" pitchFamily="34" charset="0"/>
                <a:ea typeface="Verdana" panose="020B0604030504040204" pitchFamily="34" charset="0"/>
                <a:cs typeface="Verdana" panose="020B0604030504040204" pitchFamily="34" charset="0"/>
              </a:rPr>
              <a:t>Docker Community</a:t>
            </a:r>
          </a:p>
          <a:p>
            <a:pPr lvl="0"/>
            <a:r>
              <a:rPr lang="en-US" sz="1800" dirty="0" smtClean="0">
                <a:latin typeface="Verdana" panose="020B0604030504040204" pitchFamily="34" charset="0"/>
                <a:ea typeface="Verdana" panose="020B0604030504040204" pitchFamily="34" charset="0"/>
                <a:cs typeface="Verdana" panose="020B0604030504040204" pitchFamily="34" charset="0"/>
              </a:rPr>
              <a:t>Docker </a:t>
            </a:r>
            <a:r>
              <a:rPr lang="en-US" sz="1800" dirty="0">
                <a:latin typeface="Verdana" panose="020B0604030504040204" pitchFamily="34" charset="0"/>
                <a:ea typeface="Verdana" panose="020B0604030504040204" pitchFamily="34" charset="0"/>
                <a:cs typeface="Verdana" panose="020B0604030504040204" pitchFamily="34" charset="0"/>
              </a:rPr>
              <a:t>Installation(demo)</a:t>
            </a: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827315"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1.6:Docker Community</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Docker </a:t>
            </a:r>
            <a:r>
              <a:rPr lang="en-US" sz="2000" dirty="0" smtClean="0">
                <a:latin typeface="Verdana" panose="020B0604030504040204" pitchFamily="34" charset="0"/>
                <a:ea typeface="Verdana" panose="020B0604030504040204" pitchFamily="34" charset="0"/>
                <a:cs typeface="Verdana" panose="020B0604030504040204" pitchFamily="34" charset="0"/>
              </a:rPr>
              <a:t>Community(CE) Features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849813"/>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The latest Docker version with integrated tooling to build, test and run container </a:t>
            </a:r>
            <a:r>
              <a:rPr lang="en-US" sz="1800" dirty="0" smtClean="0">
                <a:latin typeface="Verdana" panose="020B0604030504040204" pitchFamily="34" charset="0"/>
                <a:ea typeface="Verdana" panose="020B0604030504040204" pitchFamily="34" charset="0"/>
                <a:cs typeface="Verdana" panose="020B0604030504040204" pitchFamily="34" charset="0"/>
              </a:rPr>
              <a:t>apps</a:t>
            </a: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Available for free with software maintenance </a:t>
            </a:r>
            <a:r>
              <a:rPr lang="en-US" sz="1800" dirty="0" smtClean="0">
                <a:latin typeface="Verdana" panose="020B0604030504040204" pitchFamily="34" charset="0"/>
                <a:ea typeface="Verdana" panose="020B0604030504040204" pitchFamily="34" charset="0"/>
                <a:cs typeface="Verdana" panose="020B0604030504040204" pitchFamily="34" charset="0"/>
              </a:rPr>
              <a:t>for</a:t>
            </a: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smtClean="0">
                <a:latin typeface="Verdana" panose="020B0604030504040204" pitchFamily="34" charset="0"/>
                <a:ea typeface="Verdana" panose="020B0604030504040204" pitchFamily="34" charset="0"/>
                <a:cs typeface="Verdana" panose="020B0604030504040204" pitchFamily="34" charset="0"/>
              </a:rPr>
              <a:t>  </a:t>
            </a:r>
            <a:r>
              <a:rPr lang="en-US" sz="1800" dirty="0">
                <a:latin typeface="Verdana" panose="020B0604030504040204" pitchFamily="34" charset="0"/>
                <a:ea typeface="Verdana" panose="020B0604030504040204" pitchFamily="34" charset="0"/>
                <a:cs typeface="Verdana" panose="020B0604030504040204" pitchFamily="34" charset="0"/>
              </a:rPr>
              <a:t>the latest shipping </a:t>
            </a:r>
            <a:r>
              <a:rPr lang="en-US" sz="1800" dirty="0" smtClean="0">
                <a:latin typeface="Verdana" panose="020B0604030504040204" pitchFamily="34" charset="0"/>
                <a:ea typeface="Verdana" panose="020B0604030504040204" pitchFamily="34" charset="0"/>
                <a:cs typeface="Verdana" panose="020B0604030504040204" pitchFamily="34" charset="0"/>
              </a:rPr>
              <a:t>version</a:t>
            </a: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Integrated and optimized for developer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800" dirty="0" smtClean="0">
                <a:latin typeface="Verdana" panose="020B0604030504040204" pitchFamily="34" charset="0"/>
                <a:ea typeface="Verdana" panose="020B0604030504040204" pitchFamily="34" charset="0"/>
                <a:cs typeface="Verdana" panose="020B0604030504040204" pitchFamily="34" charset="0"/>
              </a:rPr>
              <a:t>   desktops</a:t>
            </a:r>
            <a:r>
              <a:rPr lang="en-US" sz="1800" dirty="0">
                <a:latin typeface="Verdana" panose="020B0604030504040204" pitchFamily="34" charset="0"/>
                <a:ea typeface="Verdana" panose="020B0604030504040204" pitchFamily="34" charset="0"/>
                <a:cs typeface="Verdana" panose="020B0604030504040204" pitchFamily="34" charset="0"/>
              </a:rPr>
              <a:t>, Linux servers and clouds</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Monthly Edge and quarterly Stable release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smtClean="0">
                <a:latin typeface="Verdana" panose="020B0604030504040204" pitchFamily="34" charset="0"/>
                <a:ea typeface="Verdana" panose="020B0604030504040204" pitchFamily="34" charset="0"/>
                <a:cs typeface="Verdana" panose="020B0604030504040204" pitchFamily="34" charset="0"/>
              </a:rPr>
              <a:t> channels </a:t>
            </a:r>
            <a:r>
              <a:rPr lang="en-US" sz="1800" dirty="0">
                <a:latin typeface="Verdana" panose="020B0604030504040204" pitchFamily="34" charset="0"/>
                <a:ea typeface="Verdana" panose="020B0604030504040204" pitchFamily="34" charset="0"/>
                <a:cs typeface="Verdana" panose="020B0604030504040204" pitchFamily="34" charset="0"/>
              </a:rPr>
              <a:t>available</a:t>
            </a:r>
          </a:p>
          <a:p>
            <a:endParaRPr lang="en-US" dirty="0"/>
          </a:p>
        </p:txBody>
      </p:sp>
      <p:pic>
        <p:nvPicPr>
          <p:cNvPr id="6" name="Picture 5" descr="Docker Community Edition Features"/>
          <p:cNvPicPr/>
          <p:nvPr/>
        </p:nvPicPr>
        <p:blipFill>
          <a:blip r:embed="rId3">
            <a:extLst>
              <a:ext uri="{28A0092B-C50C-407E-A947-70E740481C1C}">
                <a14:useLocalDpi xmlns:a14="http://schemas.microsoft.com/office/drawing/2010/main" val="0"/>
              </a:ext>
            </a:extLst>
          </a:blip>
          <a:srcRect/>
          <a:stretch>
            <a:fillRect/>
          </a:stretch>
        </p:blipFill>
        <p:spPr bwMode="auto">
          <a:xfrm>
            <a:off x="6666865" y="2126271"/>
            <a:ext cx="2477135" cy="3380740"/>
          </a:xfrm>
          <a:prstGeom prst="rect">
            <a:avLst/>
          </a:prstGeom>
          <a:noFill/>
          <a:ln>
            <a:noFill/>
          </a:ln>
        </p:spPr>
      </p:pic>
    </p:spTree>
    <p:extLst>
      <p:ext uri="{BB962C8B-B14F-4D97-AF65-F5344CB8AC3E}">
        <p14:creationId xmlns:p14="http://schemas.microsoft.com/office/powerpoint/2010/main" val="2176350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77371" y="456293"/>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1.6:Docker Community</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Docker </a:t>
            </a:r>
            <a:r>
              <a:rPr lang="en-US" sz="2000" dirty="0" smtClean="0">
                <a:latin typeface="Verdana" panose="020B0604030504040204" pitchFamily="34" charset="0"/>
                <a:ea typeface="Verdana" panose="020B0604030504040204" pitchFamily="34" charset="0"/>
                <a:cs typeface="Verdana" panose="020B0604030504040204" pitchFamily="34" charset="0"/>
              </a:rPr>
              <a:t>Community(CE) Features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849813"/>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Native </a:t>
            </a:r>
            <a:r>
              <a:rPr lang="en-US" sz="1800" dirty="0">
                <a:latin typeface="Verdana" panose="020B0604030504040204" pitchFamily="34" charset="0"/>
                <a:ea typeface="Verdana" panose="020B0604030504040204" pitchFamily="34" charset="0"/>
                <a:cs typeface="Verdana" panose="020B0604030504040204" pitchFamily="34" charset="0"/>
              </a:rPr>
              <a:t>desktop or cloud provider experience </a:t>
            </a:r>
            <a:r>
              <a:rPr lang="en-US" sz="1800" dirty="0" smtClean="0">
                <a:latin typeface="Verdana" panose="020B0604030504040204" pitchFamily="34" charset="0"/>
                <a:ea typeface="Verdana" panose="020B0604030504040204" pitchFamily="34" charset="0"/>
                <a:cs typeface="Verdana" panose="020B0604030504040204" pitchFamily="34" charset="0"/>
              </a:rPr>
              <a:t>for</a:t>
            </a:r>
          </a:p>
          <a:p>
            <a:pPr marL="0" indent="0">
              <a:buNone/>
            </a:pPr>
            <a:r>
              <a:rPr lang="en-US" sz="1800" dirty="0" smtClean="0">
                <a:latin typeface="Verdana" panose="020B0604030504040204" pitchFamily="34" charset="0"/>
                <a:ea typeface="Verdana" panose="020B0604030504040204" pitchFamily="34" charset="0"/>
                <a:cs typeface="Verdana" panose="020B0604030504040204" pitchFamily="34" charset="0"/>
              </a:rPr>
              <a:t>   </a:t>
            </a:r>
            <a:r>
              <a:rPr lang="en-US" sz="1800" dirty="0">
                <a:latin typeface="Verdana" panose="020B0604030504040204" pitchFamily="34" charset="0"/>
                <a:ea typeface="Verdana" panose="020B0604030504040204" pitchFamily="34" charset="0"/>
                <a:cs typeface="Verdana" panose="020B0604030504040204" pitchFamily="34" charset="0"/>
              </a:rPr>
              <a:t>easy </a:t>
            </a:r>
            <a:r>
              <a:rPr lang="en-US" sz="1800" dirty="0" smtClean="0">
                <a:latin typeface="Verdana" panose="020B0604030504040204" pitchFamily="34" charset="0"/>
                <a:ea typeface="Verdana" panose="020B0604030504040204" pitchFamily="34" charset="0"/>
                <a:cs typeface="Verdana" panose="020B0604030504040204" pitchFamily="34" charset="0"/>
              </a:rPr>
              <a:t>onboarding</a:t>
            </a: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Unlimited public and one free private repo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smtClean="0">
                <a:latin typeface="Verdana" panose="020B0604030504040204" pitchFamily="34" charset="0"/>
                <a:ea typeface="Verdana" panose="020B0604030504040204" pitchFamily="34" charset="0"/>
                <a:cs typeface="Verdana" panose="020B0604030504040204" pitchFamily="34" charset="0"/>
              </a:rPr>
              <a:t> storage </a:t>
            </a:r>
            <a:r>
              <a:rPr lang="en-US" sz="1800" dirty="0">
                <a:latin typeface="Verdana" panose="020B0604030504040204" pitchFamily="34" charset="0"/>
                <a:ea typeface="Verdana" panose="020B0604030504040204" pitchFamily="34" charset="0"/>
                <a:cs typeface="Verdana" panose="020B0604030504040204" pitchFamily="34" charset="0"/>
              </a:rPr>
              <a:t>as a service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Automated builds as a service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Image scanning and continuous vulnerability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smtClean="0">
                <a:latin typeface="Verdana" panose="020B0604030504040204" pitchFamily="34" charset="0"/>
                <a:ea typeface="Verdana" panose="020B0604030504040204" pitchFamily="34" charset="0"/>
                <a:cs typeface="Verdana" panose="020B0604030504040204" pitchFamily="34" charset="0"/>
              </a:rPr>
              <a:t> monitoring </a:t>
            </a:r>
            <a:r>
              <a:rPr lang="en-US" sz="1800" dirty="0">
                <a:latin typeface="Verdana" panose="020B0604030504040204" pitchFamily="34" charset="0"/>
                <a:ea typeface="Verdana" panose="020B0604030504040204" pitchFamily="34" charset="0"/>
                <a:cs typeface="Verdana" panose="020B0604030504040204" pitchFamily="34" charset="0"/>
              </a:rPr>
              <a:t>as a service </a:t>
            </a:r>
          </a:p>
          <a:p>
            <a:endParaRPr lang="en-US" dirty="0"/>
          </a:p>
        </p:txBody>
      </p:sp>
      <p:pic>
        <p:nvPicPr>
          <p:cNvPr id="6" name="Picture 5" descr="Docker Community Edition Features"/>
          <p:cNvPicPr/>
          <p:nvPr/>
        </p:nvPicPr>
        <p:blipFill>
          <a:blip r:embed="rId3">
            <a:extLst>
              <a:ext uri="{28A0092B-C50C-407E-A947-70E740481C1C}">
                <a14:useLocalDpi xmlns:a14="http://schemas.microsoft.com/office/drawing/2010/main" val="0"/>
              </a:ext>
            </a:extLst>
          </a:blip>
          <a:srcRect/>
          <a:stretch>
            <a:fillRect/>
          </a:stretch>
        </p:blipFill>
        <p:spPr bwMode="auto">
          <a:xfrm>
            <a:off x="6666865" y="2126271"/>
            <a:ext cx="2477135" cy="3380740"/>
          </a:xfrm>
          <a:prstGeom prst="rect">
            <a:avLst/>
          </a:prstGeom>
          <a:noFill/>
          <a:ln>
            <a:noFill/>
          </a:ln>
        </p:spPr>
      </p:pic>
    </p:spTree>
    <p:extLst>
      <p:ext uri="{BB962C8B-B14F-4D97-AF65-F5344CB8AC3E}">
        <p14:creationId xmlns:p14="http://schemas.microsoft.com/office/powerpoint/2010/main" val="654606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83722"/>
            <a:ext cx="8531225" cy="855663"/>
          </a:xfrm>
        </p:spPr>
        <p:txBody>
          <a:bodyPr>
            <a:normAutofit/>
          </a:bodyPr>
          <a:lstStyle/>
          <a:p>
            <a:r>
              <a:rPr lang="en-US" sz="2000" dirty="0" smtClean="0"/>
              <a:t>1.7: Docker installation</a:t>
            </a:r>
            <a:r>
              <a:rPr lang="en-US" sz="2000" dirty="0"/>
              <a:t/>
            </a:r>
            <a:br>
              <a:rPr lang="en-US" sz="2000" dirty="0"/>
            </a:br>
            <a:r>
              <a:rPr lang="en-US" sz="2000" dirty="0" smtClean="0"/>
              <a:t>Demo</a:t>
            </a:r>
            <a:endParaRPr lang="en-US" sz="2000" dirty="0"/>
          </a:p>
        </p:txBody>
      </p:sp>
      <p:sp>
        <p:nvSpPr>
          <p:cNvPr id="281679" name="Rectangle 79"/>
          <p:cNvSpPr>
            <a:spLocks noGrp="1"/>
          </p:cNvSpPr>
          <p:nvPr>
            <p:ph idx="4294967295"/>
          </p:nvPr>
        </p:nvSpPr>
        <p:spPr>
          <a:xfrm>
            <a:off x="0" y="1495425"/>
            <a:ext cx="6650038" cy="4643438"/>
          </a:xfrm>
        </p:spPr>
        <p:txBody>
          <a:bodyPr/>
          <a:lstStyle/>
          <a:p>
            <a:r>
              <a:rPr lang="en-US" dirty="0" smtClean="0">
                <a:solidFill>
                  <a:srgbClr val="000000"/>
                </a:solidFill>
                <a:latin typeface="Candara"/>
              </a:rPr>
              <a:t>Demo on:</a:t>
            </a:r>
          </a:p>
          <a:p>
            <a:pPr lvl="1"/>
            <a:r>
              <a:rPr lang="en-US" dirty="0" smtClean="0">
                <a:solidFill>
                  <a:srgbClr val="000000"/>
                </a:solidFill>
                <a:latin typeface="Candara"/>
                <a:cs typeface="Arial" pitchFamily="34" charset="0"/>
              </a:rPr>
              <a:t>Docker Installation( Steps given in Note section)</a:t>
            </a:r>
            <a:endParaRPr lang="en-US" dirty="0">
              <a:solidFill>
                <a:srgbClr val="000000"/>
              </a:solidFill>
              <a:latin typeface="Candara"/>
              <a:cs typeface="Arial" pitchFamily="34" charset="0"/>
            </a:endParaRP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7" name="Picture 6"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2225257" y="3792519"/>
            <a:ext cx="1870075" cy="1398905"/>
          </a:xfrm>
          <a:prstGeom prst="rect">
            <a:avLst/>
          </a:prstGeom>
          <a:noFill/>
          <a:ln>
            <a:noFill/>
          </a:ln>
        </p:spPr>
      </p:pic>
    </p:spTree>
    <p:extLst>
      <p:ext uri="{BB962C8B-B14F-4D97-AF65-F5344CB8AC3E}">
        <p14:creationId xmlns:p14="http://schemas.microsoft.com/office/powerpoint/2010/main" val="2714196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5689" y="412750"/>
            <a:ext cx="8531225" cy="85566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Summary</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3"/>
          <p:cNvSpPr>
            <a:spLocks noGrp="1"/>
          </p:cNvSpPr>
          <p:nvPr>
            <p:ph idx="4294967295"/>
          </p:nvPr>
        </p:nvSpPr>
        <p:spPr>
          <a:xfrm>
            <a:off x="653143" y="1509939"/>
            <a:ext cx="6888163"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smtClean="0"/>
              <a:t>:</a:t>
            </a:r>
          </a:p>
          <a:p>
            <a:endParaRPr lang="en-US" dirty="0"/>
          </a:p>
          <a:p>
            <a:pPr lvl="1"/>
            <a:r>
              <a:rPr lang="en-US" sz="1600" dirty="0">
                <a:latin typeface="Verdana" panose="020B0604030504040204" pitchFamily="34" charset="0"/>
                <a:ea typeface="Verdana" panose="020B0604030504040204" pitchFamily="34" charset="0"/>
                <a:cs typeface="Verdana" panose="020B0604030504040204" pitchFamily="34" charset="0"/>
              </a:rPr>
              <a:t>Introduction to </a:t>
            </a:r>
            <a:r>
              <a:rPr lang="en-US" sz="1600" dirty="0" smtClean="0">
                <a:latin typeface="Verdana" panose="020B0604030504040204" pitchFamily="34" charset="0"/>
                <a:ea typeface="Verdana" panose="020B0604030504040204" pitchFamily="34" charset="0"/>
                <a:cs typeface="Verdana" panose="020B0604030504040204" pitchFamily="34" charset="0"/>
              </a:rPr>
              <a:t>Docker</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How Docker provides Solution in SW or Application implemented</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Limitation of VM</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What is Containerization</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The Differences </a:t>
            </a:r>
            <a:r>
              <a:rPr lang="en-US" sz="1600" dirty="0" smtClean="0">
                <a:latin typeface="Verdana" panose="020B0604030504040204" pitchFamily="34" charset="0"/>
                <a:ea typeface="Verdana" panose="020B0604030504040204" pitchFamily="34" charset="0"/>
                <a:cs typeface="Verdana" panose="020B0604030504040204" pitchFamily="34" charset="0"/>
              </a:rPr>
              <a:t>between VM and Container</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Architecture</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community</a:t>
            </a:r>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9943" y="427265"/>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a:t>
            </a:r>
            <a:r>
              <a:rPr lang="en-US" sz="2000" dirty="0" smtClean="0">
                <a:latin typeface="Verdana" panose="020B0604030504040204" pitchFamily="34" charset="0"/>
                <a:ea typeface="Verdana" panose="020B0604030504040204" pitchFamily="34" charset="0"/>
                <a:cs typeface="Verdana" panose="020B0604030504040204" pitchFamily="34" charset="0"/>
              </a:rPr>
              <a:t>Questions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3"/>
          <p:cNvSpPr>
            <a:spLocks noGrp="1"/>
          </p:cNvSpPr>
          <p:nvPr>
            <p:ph idx="4294967295"/>
          </p:nvPr>
        </p:nvSpPr>
        <p:spPr>
          <a:xfrm>
            <a:off x="638628" y="1495425"/>
            <a:ext cx="6888163"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Question </a:t>
            </a:r>
            <a:r>
              <a:rPr lang="en-US" sz="1800" dirty="0" smtClean="0">
                <a:latin typeface="Verdana" panose="020B0604030504040204" pitchFamily="34" charset="0"/>
                <a:ea typeface="Verdana" panose="020B0604030504040204" pitchFamily="34" charset="0"/>
                <a:cs typeface="Verdana" panose="020B0604030504040204" pitchFamily="34" charset="0"/>
              </a:rPr>
              <a:t>1:   Docker container is light weight then VM.</a:t>
            </a:r>
          </a:p>
          <a:p>
            <a:pPr marL="0" indent="0">
              <a:buNone/>
            </a:pPr>
            <a:endParaRPr lang="en-US" sz="2400" dirty="0" smtClean="0"/>
          </a:p>
          <a:p>
            <a:pPr lvl="1"/>
            <a:r>
              <a:rPr lang="en-US" sz="1600" dirty="0" smtClean="0">
                <a:latin typeface="Verdana" panose="020B0604030504040204" pitchFamily="34" charset="0"/>
                <a:ea typeface="Verdana" panose="020B0604030504040204" pitchFamily="34" charset="0"/>
                <a:cs typeface="Verdana" panose="020B0604030504040204" pitchFamily="34" charset="0"/>
              </a:rPr>
              <a:t>Option 1 : True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Option 2 : False</a:t>
            </a:r>
          </a:p>
          <a:p>
            <a:pPr lvl="1"/>
            <a:endParaRPr lang="en-US" sz="2000" dirty="0"/>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Question </a:t>
            </a:r>
            <a:r>
              <a:rPr lang="en-US" dirty="0" smtClean="0">
                <a:latin typeface="Verdana" panose="020B0604030504040204" pitchFamily="34" charset="0"/>
                <a:ea typeface="Verdana" panose="020B0604030504040204" pitchFamily="34" charset="0"/>
                <a:cs typeface="Verdana" panose="020B0604030504040204" pitchFamily="34" charset="0"/>
              </a:rPr>
              <a:t>2 : </a:t>
            </a:r>
            <a:r>
              <a:rPr lang="en-US" dirty="0">
                <a:latin typeface="Verdana" panose="020B0604030504040204" pitchFamily="34" charset="0"/>
                <a:ea typeface="Verdana" panose="020B0604030504040204" pitchFamily="34" charset="0"/>
                <a:cs typeface="Verdana" panose="020B0604030504040204" pitchFamily="34" charset="0"/>
              </a:rPr>
              <a:t>_________ </a:t>
            </a:r>
            <a:r>
              <a:rPr lang="en-US" dirty="0" smtClean="0">
                <a:latin typeface="Verdana" panose="020B0604030504040204" pitchFamily="34" charset="0"/>
                <a:ea typeface="Verdana" panose="020B0604030504040204" pitchFamily="34" charset="0"/>
                <a:cs typeface="Verdana" panose="020B0604030504040204" pitchFamily="34" charset="0"/>
              </a:rPr>
              <a:t>requires a Guest O/S and need Space , RAM , storage capacity.</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8678" y="449943"/>
            <a:ext cx="7912547" cy="818470"/>
          </a:xfrm>
        </p:spPr>
        <p:txBody>
          <a:bodyPr>
            <a:normAutofit/>
          </a:bodyPr>
          <a:lstStyle/>
          <a:p>
            <a:pPr lvl="0"/>
            <a:r>
              <a:rPr lang="en-US" sz="2000" dirty="0" smtClean="0">
                <a:latin typeface="Verdana" panose="020B0604030504040204" pitchFamily="34" charset="0"/>
                <a:ea typeface="Verdana" panose="020B0604030504040204" pitchFamily="34" charset="0"/>
                <a:cs typeface="Verdana" panose="020B0604030504040204" pitchFamily="34" charset="0"/>
              </a:rPr>
              <a:t>1.1: What is Docker</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What is Docker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It is a Open source platform which was promoted by the company DotCloud.inc in 2013 October  later on it was renamed to Docker Inc. </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3"/>
          <a:stretch>
            <a:fillRect/>
          </a:stretch>
        </p:blipFill>
        <p:spPr>
          <a:xfrm>
            <a:off x="3084725" y="2204250"/>
            <a:ext cx="5960124" cy="1612391"/>
          </a:xfrm>
          <a:prstGeom prst="rect">
            <a:avLst/>
          </a:prstGeom>
        </p:spPr>
      </p:pic>
      <p:pic>
        <p:nvPicPr>
          <p:cNvPr id="9" name="Picture 8" descr="Image result for what is"/>
          <p:cNvPicPr/>
          <p:nvPr/>
        </p:nvPicPr>
        <p:blipFill>
          <a:blip r:embed="rId4">
            <a:extLst>
              <a:ext uri="{28A0092B-C50C-407E-A947-70E740481C1C}">
                <a14:useLocalDpi xmlns:a14="http://schemas.microsoft.com/office/drawing/2010/main" val="0"/>
              </a:ext>
            </a:extLst>
          </a:blip>
          <a:srcRect/>
          <a:stretch>
            <a:fillRect/>
          </a:stretch>
        </p:blipFill>
        <p:spPr bwMode="auto">
          <a:xfrm>
            <a:off x="618678" y="3492347"/>
            <a:ext cx="2466048" cy="2335575"/>
          </a:xfrm>
          <a:prstGeom prst="rect">
            <a:avLst/>
          </a:prstGeom>
          <a:noFill/>
          <a:ln>
            <a:noFill/>
          </a:ln>
        </p:spPr>
      </p:pic>
    </p:spTree>
    <p:extLst>
      <p:ext uri="{BB962C8B-B14F-4D97-AF65-F5344CB8AC3E}">
        <p14:creationId xmlns:p14="http://schemas.microsoft.com/office/powerpoint/2010/main" val="569694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93486" y="464457"/>
            <a:ext cx="8037739" cy="803956"/>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Development </a:t>
            </a:r>
            <a:r>
              <a:rPr lang="en-US" sz="2000" dirty="0">
                <a:latin typeface="Verdana" panose="020B0604030504040204" pitchFamily="34" charset="0"/>
                <a:ea typeface="Verdana" panose="020B0604030504040204" pitchFamily="34" charset="0"/>
                <a:cs typeface="Verdana" panose="020B0604030504040204" pitchFamily="34" charset="0"/>
              </a:rPr>
              <a:t>/ Production Environment</a:t>
            </a:r>
          </a:p>
        </p:txBody>
      </p:sp>
      <p:sp>
        <p:nvSpPr>
          <p:cNvPr id="2" name="Content Placeholder 1"/>
          <p:cNvSpPr>
            <a:spLocks noGrp="1"/>
          </p:cNvSpPr>
          <p:nvPr>
            <p:ph idx="4294967295"/>
          </p:nvPr>
        </p:nvSpPr>
        <p:spPr>
          <a:xfrm>
            <a:off x="298450" y="1495425"/>
            <a:ext cx="8845550" cy="4643438"/>
          </a:xfrm>
        </p:spPr>
        <p:txBody>
          <a:bodyPr/>
          <a:lstStyle/>
          <a:p>
            <a:endParaRPr lang="en-US" dirty="0" smtClean="0"/>
          </a:p>
          <a:p>
            <a:endParaRPr lang="en-US" dirty="0"/>
          </a:p>
          <a:p>
            <a:endParaRPr lang="en-US" dirty="0" smtClean="0"/>
          </a:p>
          <a:p>
            <a:endParaRPr lang="en-US" dirty="0" smtClean="0"/>
          </a:p>
          <a:p>
            <a:r>
              <a:rPr lang="en-US" dirty="0" smtClean="0"/>
              <a:t>It is a Open source platform</a:t>
            </a:r>
          </a:p>
          <a:p>
            <a:pPr marL="0" indent="0">
              <a:buNone/>
            </a:pPr>
            <a:endParaRPr lang="en-US" dirty="0" smtClean="0"/>
          </a:p>
        </p:txBody>
      </p:sp>
      <p:pic>
        <p:nvPicPr>
          <p:cNvPr id="6" name="Picture 5"/>
          <p:cNvPicPr>
            <a:picLocks noChangeAspect="1"/>
          </p:cNvPicPr>
          <p:nvPr/>
        </p:nvPicPr>
        <p:blipFill>
          <a:blip r:embed="rId3"/>
          <a:stretch>
            <a:fillRect/>
          </a:stretch>
        </p:blipFill>
        <p:spPr>
          <a:xfrm>
            <a:off x="220337" y="1850834"/>
            <a:ext cx="8720382" cy="4287683"/>
          </a:xfrm>
          <a:prstGeom prst="rect">
            <a:avLst/>
          </a:prstGeom>
        </p:spPr>
      </p:pic>
      <p:sp>
        <p:nvSpPr>
          <p:cNvPr id="10" name="TextBox 9"/>
          <p:cNvSpPr txBox="1"/>
          <p:nvPr/>
        </p:nvSpPr>
        <p:spPr>
          <a:xfrm>
            <a:off x="815248" y="1597446"/>
            <a:ext cx="3349128" cy="369332"/>
          </a:xfrm>
          <a:prstGeom prst="rect">
            <a:avLst/>
          </a:prstGeom>
          <a:noFill/>
        </p:spPr>
        <p:txBody>
          <a:bodyPr wrap="square" rtlCol="0">
            <a:spAutoFit/>
          </a:bodyPr>
          <a:lstStyle/>
          <a:p>
            <a:r>
              <a:rPr lang="en-US" dirty="0" smtClean="0">
                <a:solidFill>
                  <a:schemeClr val="tx2">
                    <a:lumMod val="50000"/>
                  </a:schemeClr>
                </a:solidFill>
              </a:rPr>
              <a:t>TESTING    ENVIRONMENT</a:t>
            </a:r>
          </a:p>
        </p:txBody>
      </p:sp>
      <p:sp>
        <p:nvSpPr>
          <p:cNvPr id="11" name="TextBox 10"/>
          <p:cNvSpPr txBox="1"/>
          <p:nvPr/>
        </p:nvSpPr>
        <p:spPr>
          <a:xfrm>
            <a:off x="4368718" y="1100618"/>
            <a:ext cx="4158337" cy="369332"/>
          </a:xfrm>
          <a:prstGeom prst="rect">
            <a:avLst/>
          </a:prstGeom>
          <a:noFill/>
        </p:spPr>
        <p:txBody>
          <a:bodyPr wrap="square" rtlCol="0">
            <a:spAutoFit/>
          </a:bodyPr>
          <a:lstStyle/>
          <a:p>
            <a:r>
              <a:rPr lang="en-US" dirty="0" smtClean="0">
                <a:solidFill>
                  <a:schemeClr val="tx2">
                    <a:lumMod val="50000"/>
                  </a:schemeClr>
                </a:solidFill>
              </a:rPr>
              <a:t>DEVELOPMENT   ENVIRONMENT</a:t>
            </a:r>
          </a:p>
        </p:txBody>
      </p:sp>
    </p:spTree>
    <p:extLst>
      <p:ext uri="{BB962C8B-B14F-4D97-AF65-F5344CB8AC3E}">
        <p14:creationId xmlns:p14="http://schemas.microsoft.com/office/powerpoint/2010/main" val="30075307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69207"/>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b="1" dirty="0" smtClean="0">
                <a:latin typeface="Verdana" panose="020B0604030504040204" pitchFamily="34" charset="0"/>
                <a:ea typeface="Verdana" panose="020B0604030504040204" pitchFamily="34" charset="0"/>
                <a:cs typeface="Verdana" panose="020B0604030504040204" pitchFamily="34" charset="0"/>
              </a:rPr>
              <a:t>Software Stack?</a:t>
            </a: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3" name="Picture 2"/>
          <p:cNvPicPr>
            <a:picLocks noChangeAspect="1"/>
          </p:cNvPicPr>
          <p:nvPr/>
        </p:nvPicPr>
        <p:blipFill>
          <a:blip r:embed="rId3"/>
          <a:stretch>
            <a:fillRect/>
          </a:stretch>
        </p:blipFill>
        <p:spPr>
          <a:xfrm>
            <a:off x="-27076" y="1110235"/>
            <a:ext cx="9171076" cy="5125311"/>
          </a:xfrm>
          <a:prstGeom prst="rect">
            <a:avLst/>
          </a:prstGeom>
        </p:spPr>
      </p:pic>
    </p:spTree>
    <p:extLst>
      <p:ext uri="{BB962C8B-B14F-4D97-AF65-F5344CB8AC3E}">
        <p14:creationId xmlns:p14="http://schemas.microsoft.com/office/powerpoint/2010/main" val="3491450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69207"/>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Shipping Industry problem</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4" name="Picture 3"/>
          <p:cNvPicPr>
            <a:picLocks noChangeAspect="1"/>
          </p:cNvPicPr>
          <p:nvPr/>
        </p:nvPicPr>
        <p:blipFill>
          <a:blip r:embed="rId3"/>
          <a:stretch>
            <a:fillRect/>
          </a:stretch>
        </p:blipFill>
        <p:spPr>
          <a:xfrm>
            <a:off x="0" y="1527343"/>
            <a:ext cx="9144000" cy="3176385"/>
          </a:xfrm>
          <a:prstGeom prst="rect">
            <a:avLst/>
          </a:prstGeom>
        </p:spPr>
      </p:pic>
      <p:pic>
        <p:nvPicPr>
          <p:cNvPr id="5" name="Picture 4"/>
          <p:cNvPicPr>
            <a:picLocks noChangeAspect="1"/>
          </p:cNvPicPr>
          <p:nvPr/>
        </p:nvPicPr>
        <p:blipFill>
          <a:blip r:embed="rId4"/>
          <a:stretch>
            <a:fillRect/>
          </a:stretch>
        </p:blipFill>
        <p:spPr>
          <a:xfrm>
            <a:off x="149258" y="4703728"/>
            <a:ext cx="9144000" cy="2869580"/>
          </a:xfrm>
          <a:prstGeom prst="rect">
            <a:avLst/>
          </a:prstGeom>
        </p:spPr>
      </p:pic>
    </p:spTree>
    <p:extLst>
      <p:ext uri="{BB962C8B-B14F-4D97-AF65-F5344CB8AC3E}">
        <p14:creationId xmlns:p14="http://schemas.microsoft.com/office/powerpoint/2010/main" val="2019310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83722"/>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Shipping Industry(Container is Sol…)</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3" name="Picture 2"/>
          <p:cNvPicPr>
            <a:picLocks noChangeAspect="1"/>
          </p:cNvPicPr>
          <p:nvPr/>
        </p:nvPicPr>
        <p:blipFill>
          <a:blip r:embed="rId3"/>
          <a:stretch>
            <a:fillRect/>
          </a:stretch>
        </p:blipFill>
        <p:spPr>
          <a:xfrm>
            <a:off x="0" y="1820137"/>
            <a:ext cx="9144000" cy="3963718"/>
          </a:xfrm>
          <a:prstGeom prst="rect">
            <a:avLst/>
          </a:prstGeom>
        </p:spPr>
      </p:pic>
    </p:spTree>
    <p:extLst>
      <p:ext uri="{BB962C8B-B14F-4D97-AF65-F5344CB8AC3E}">
        <p14:creationId xmlns:p14="http://schemas.microsoft.com/office/powerpoint/2010/main" val="10270351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40204"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Docker Provides Solution(S/W deploy)</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6" name="Picture 5"/>
          <p:cNvPicPr>
            <a:picLocks noChangeAspect="1"/>
          </p:cNvPicPr>
          <p:nvPr/>
        </p:nvPicPr>
        <p:blipFill>
          <a:blip r:embed="rId3"/>
          <a:stretch>
            <a:fillRect/>
          </a:stretch>
        </p:blipFill>
        <p:spPr>
          <a:xfrm>
            <a:off x="0" y="1789886"/>
            <a:ext cx="9144000" cy="3156687"/>
          </a:xfrm>
          <a:prstGeom prst="rect">
            <a:avLst/>
          </a:prstGeom>
        </p:spPr>
      </p:pic>
      <p:pic>
        <p:nvPicPr>
          <p:cNvPr id="8" name="Picture 7" descr="Image result for docker"/>
          <p:cNvPicPr/>
          <p:nvPr/>
        </p:nvPicPr>
        <p:blipFill>
          <a:blip r:embed="rId4">
            <a:extLst>
              <a:ext uri="{28A0092B-C50C-407E-A947-70E740481C1C}">
                <a14:useLocalDpi xmlns:a14="http://schemas.microsoft.com/office/drawing/2010/main" val="0"/>
              </a:ext>
            </a:extLst>
          </a:blip>
          <a:srcRect/>
          <a:stretch>
            <a:fillRect/>
          </a:stretch>
        </p:blipFill>
        <p:spPr bwMode="auto">
          <a:xfrm>
            <a:off x="2594471" y="4715219"/>
            <a:ext cx="5860974" cy="1654652"/>
          </a:xfrm>
          <a:prstGeom prst="rect">
            <a:avLst/>
          </a:prstGeom>
          <a:noFill/>
          <a:ln>
            <a:noFill/>
          </a:ln>
        </p:spPr>
      </p:pic>
    </p:spTree>
    <p:extLst>
      <p:ext uri="{BB962C8B-B14F-4D97-AF65-F5344CB8AC3E}">
        <p14:creationId xmlns:p14="http://schemas.microsoft.com/office/powerpoint/2010/main" val="37291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85472"/>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Software Design Approach?</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endParaRPr lang="en-US" dirty="0" smtClean="0"/>
          </a:p>
          <a:p>
            <a:endParaRPr lang="en-US" dirty="0"/>
          </a:p>
          <a:p>
            <a:endParaRPr lang="en-US" dirty="0" smtClean="0"/>
          </a:p>
          <a:p>
            <a:endParaRPr lang="en-US" dirty="0" smtClean="0"/>
          </a:p>
          <a:p>
            <a:endParaRPr lang="en-US" dirty="0" smtClean="0"/>
          </a:p>
          <a:p>
            <a:endParaRPr lang="en-US" dirty="0"/>
          </a:p>
          <a:p>
            <a:endParaRPr lang="en-US" dirty="0" smtClean="0"/>
          </a:p>
          <a:p>
            <a:pPr marL="0" indent="0">
              <a:buNone/>
            </a:pPr>
            <a:endParaRPr lang="en-US" dirty="0" smtClean="0"/>
          </a:p>
        </p:txBody>
      </p:sp>
      <p:sp>
        <p:nvSpPr>
          <p:cNvPr id="3" name="Rounded Rectangle 2"/>
          <p:cNvSpPr/>
          <p:nvPr/>
        </p:nvSpPr>
        <p:spPr>
          <a:xfrm>
            <a:off x="1575410" y="1241135"/>
            <a:ext cx="2456761" cy="958467"/>
          </a:xfrm>
          <a:prstGeom prst="round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Verdana" panose="020B0604030504040204" pitchFamily="34" charset="0"/>
              </a:rPr>
              <a:t>Design</a:t>
            </a:r>
          </a:p>
        </p:txBody>
      </p:sp>
      <p:sp>
        <p:nvSpPr>
          <p:cNvPr id="10" name="Rounded Rectangle 9"/>
          <p:cNvSpPr/>
          <p:nvPr/>
        </p:nvSpPr>
        <p:spPr>
          <a:xfrm>
            <a:off x="1575410" y="2543649"/>
            <a:ext cx="2456761" cy="958467"/>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Development</a:t>
            </a:r>
          </a:p>
        </p:txBody>
      </p:sp>
      <p:sp>
        <p:nvSpPr>
          <p:cNvPr id="11" name="Rounded Rectangle 10"/>
          <p:cNvSpPr/>
          <p:nvPr/>
        </p:nvSpPr>
        <p:spPr>
          <a:xfrm>
            <a:off x="1575410" y="3846163"/>
            <a:ext cx="2456761" cy="958467"/>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Deployment</a:t>
            </a:r>
          </a:p>
        </p:txBody>
      </p:sp>
      <p:sp>
        <p:nvSpPr>
          <p:cNvPr id="12" name="Rounded Rectangle 11"/>
          <p:cNvSpPr/>
          <p:nvPr/>
        </p:nvSpPr>
        <p:spPr>
          <a:xfrm>
            <a:off x="1575410" y="5180050"/>
            <a:ext cx="2456761" cy="958467"/>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Testing / Release</a:t>
            </a:r>
          </a:p>
        </p:txBody>
      </p:sp>
      <p:pic>
        <p:nvPicPr>
          <p:cNvPr id="13" name="Picture 12"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5553894" y="3597125"/>
            <a:ext cx="1870075" cy="1398905"/>
          </a:xfrm>
          <a:prstGeom prst="rect">
            <a:avLst/>
          </a:prstGeom>
          <a:noFill/>
          <a:ln>
            <a:noFill/>
          </a:ln>
        </p:spPr>
      </p:pic>
      <p:sp>
        <p:nvSpPr>
          <p:cNvPr id="4" name="Left Arrow 3"/>
          <p:cNvSpPr/>
          <p:nvPr/>
        </p:nvSpPr>
        <p:spPr>
          <a:xfrm>
            <a:off x="4207376" y="4182176"/>
            <a:ext cx="1123723" cy="286439"/>
          </a:xfrm>
          <a:prstGeom prst="lef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spTree>
    <p:extLst>
      <p:ext uri="{BB962C8B-B14F-4D97-AF65-F5344CB8AC3E}">
        <p14:creationId xmlns:p14="http://schemas.microsoft.com/office/powerpoint/2010/main" val="375348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Category xmlns="26bed2a0-a239-4228-bd8e-b46f54fc12da">Module Artifact</Category>
    <Material_x0020_Type xmlns="26bed2a0-a239-4228-bd8e-b46f54fc12da">Class book</Material_x0020_Type>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6080A1-3E12-4D70-B6F9-08171AEC3CD2}"/>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23595</TotalTime>
  <Words>1208</Words>
  <Application>Microsoft Office PowerPoint</Application>
  <PresentationFormat>On-screen Show (4:3)</PresentationFormat>
  <Paragraphs>228</Paragraphs>
  <Slides>24</Slides>
  <Notes>24</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24</vt:i4>
      </vt:variant>
    </vt:vector>
  </HeadingPairs>
  <TitlesOfParts>
    <vt:vector size="38" baseType="lpstr">
      <vt:lpstr>Arial</vt:lpstr>
      <vt:lpstr>Calibri</vt:lpstr>
      <vt:lpstr>Georgia</vt:lpstr>
      <vt:lpstr>Wingdings</vt:lpstr>
      <vt:lpstr>Candara</vt:lpstr>
      <vt:lpstr>ＭＳ Ｐゴシック</vt:lpstr>
      <vt:lpstr>Verdana</vt:lpstr>
      <vt:lpstr>Helvetica Light</vt:lpstr>
      <vt:lpstr>2_Corporate Presentation Template (4x3 - Normal)</vt:lpstr>
      <vt:lpstr>Capgemini 2017_Cover slides</vt:lpstr>
      <vt:lpstr>Section slides</vt:lpstr>
      <vt:lpstr>Content Layouts</vt:lpstr>
      <vt:lpstr>Content and Image Layouts</vt:lpstr>
      <vt:lpstr>think-cell Slide</vt:lpstr>
      <vt:lpstr>Introduction to Docker</vt:lpstr>
      <vt:lpstr>Lesson Objectives</vt:lpstr>
      <vt:lpstr>1.1: What is Docker What is Docker ?</vt:lpstr>
      <vt:lpstr>1.1: What is Docker  Development / Production Environment</vt:lpstr>
      <vt:lpstr>1.1: What is Docker  Software Stack?</vt:lpstr>
      <vt:lpstr>1.1: What is Docker  Shipping Industry problem</vt:lpstr>
      <vt:lpstr>1.1: What is Docker  Shipping Industry(Container is Sol…)</vt:lpstr>
      <vt:lpstr>1.1: What is Docker  Docker Provides Solution(S/W deploy)</vt:lpstr>
      <vt:lpstr>1.1: What is Docker  Software Design Approach?</vt:lpstr>
      <vt:lpstr>1.1: What is Docker  How Docker Works?</vt:lpstr>
      <vt:lpstr>1.1: What is Docker What is Docker ?</vt:lpstr>
      <vt:lpstr>1.2:Limitation of VM Limitation of VM(Virtualization)</vt:lpstr>
      <vt:lpstr>1.3: Introduction to container Introduction to Container(Containerization)</vt:lpstr>
      <vt:lpstr>1.3: Introduction to container Introduction to Container(Containerization)</vt:lpstr>
      <vt:lpstr>1.4:Container Vs VM Container Vs VM</vt:lpstr>
      <vt:lpstr>1.4:Container Vs VM Container Vs VM</vt:lpstr>
      <vt:lpstr>1.5:Docker Architecture Docker Architecture</vt:lpstr>
      <vt:lpstr>1.5:Docker Architecture  Docker Architecture</vt:lpstr>
      <vt:lpstr>1.6:Docker Community Docker Community(CE) Edition </vt:lpstr>
      <vt:lpstr>1.6:Docker Community Docker Community(CE) Features</vt:lpstr>
      <vt:lpstr>1.6:Docker Community Docker Community(CE) Features</vt:lpstr>
      <vt:lpstr>1.7: Docker installation Demo</vt:lpstr>
      <vt:lpstr>Summary</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iGATE</dc:creator>
  <cp:lastModifiedBy>shankar</cp:lastModifiedBy>
  <cp:revision>412</cp:revision>
  <dcterms:created xsi:type="dcterms:W3CDTF">2012-05-18T02:59:15Z</dcterms:created>
  <dcterms:modified xsi:type="dcterms:W3CDTF">2018-06-14T10:27:02Z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